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6"/>
  </p:sldMasterIdLst>
  <p:notesMasterIdLst>
    <p:notesMasterId r:id="rId26"/>
  </p:notesMasterIdLst>
  <p:sldIdLst>
    <p:sldId id="416" r:id="rId7"/>
    <p:sldId id="417" r:id="rId8"/>
    <p:sldId id="428" r:id="rId9"/>
    <p:sldId id="433"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30" r:id="rId23"/>
    <p:sldId id="429" r:id="rId24"/>
    <p:sldId id="432" r:id="rId25"/>
  </p:sldIdLst>
  <p:sldSz cx="12192000" cy="6858000"/>
  <p:notesSz cx="9144000" cy="6858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01E121A0-90FB-1440-BDDA-AF3AB444D593}">
          <p14:sldIdLst>
            <p14:sldId id="416"/>
            <p14:sldId id="417"/>
            <p14:sldId id="428"/>
            <p14:sldId id="433"/>
            <p14:sldId id="435"/>
            <p14:sldId id="436"/>
            <p14:sldId id="437"/>
            <p14:sldId id="438"/>
            <p14:sldId id="439"/>
            <p14:sldId id="440"/>
            <p14:sldId id="441"/>
            <p14:sldId id="442"/>
            <p14:sldId id="443"/>
            <p14:sldId id="444"/>
            <p14:sldId id="445"/>
            <p14:sldId id="446"/>
            <p14:sldId id="430"/>
            <p14:sldId id="429"/>
            <p14:sldId id="432"/>
          </p14:sldIdLst>
        </p14:section>
      </p14:sectionLst>
    </p:ext>
    <p:ext uri="{EFAFB233-063F-42B5-8137-9DF3F51BA10A}">
      <p15:sldGuideLst xmlns:p15="http://schemas.microsoft.com/office/powerpoint/2012/main">
        <p15:guide id="1" orient="horz" pos="822" userDrawn="1">
          <p15:clr>
            <a:srgbClr val="A4A3A4"/>
          </p15:clr>
        </p15:guide>
        <p15:guide id="2" pos="1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Martensen IDM" initials="IMI" lastIdx="3" clrIdx="0">
    <p:extLst>
      <p:ext uri="{19B8F6BF-5375-455C-9EA6-DF929625EA0E}">
        <p15:presenceInfo xmlns:p15="http://schemas.microsoft.com/office/powerpoint/2012/main" userId="S-1-5-21-1112339997-1017232269-904310896-168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46"/>
    <a:srgbClr val="E4E8E4"/>
    <a:srgbClr val="B9B9B9"/>
    <a:srgbClr val="3C46C4"/>
    <a:srgbClr val="002D41"/>
    <a:srgbClr val="E2D0A8"/>
    <a:srgbClr val="AEAB91"/>
    <a:srgbClr val="7C9C85"/>
    <a:srgbClr val="AFD498"/>
    <a:srgbClr val="69A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0"/>
    <p:restoredTop sz="87018" autoAdjust="0"/>
  </p:normalViewPr>
  <p:slideViewPr>
    <p:cSldViewPr snapToGrid="0" snapToObjects="1">
      <p:cViewPr varScale="1">
        <p:scale>
          <a:sx n="93" d="100"/>
          <a:sy n="93" d="100"/>
        </p:scale>
        <p:origin x="750" y="66"/>
      </p:cViewPr>
      <p:guideLst>
        <p:guide orient="horz" pos="822"/>
        <p:guide pos="120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30T12:28:13.079" idx="1">
    <p:pos x="4116" y="660"/>
    <p:text>Opd.</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30T12:29:08.697" idx="2">
    <p:pos x="5400" y="459"/>
    <p:text>Opd.</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A0B2C-C404-44ED-888C-5F1CB980C434}"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da-DK"/>
        </a:p>
      </dgm:t>
    </dgm:pt>
    <dgm:pt modelId="{70EC49CF-493A-4D5F-8A5B-94C5D258AEF4}">
      <dgm:prSet custT="1"/>
      <dgm:spPr>
        <a:solidFill>
          <a:srgbClr val="003C46"/>
        </a:solidFill>
      </dgm:spPr>
      <dgm:t>
        <a:bodyPr/>
        <a:lstStyle/>
        <a:p>
          <a:pPr algn="ctr"/>
          <a:r>
            <a:rPr lang="da-DK" sz="1600" b="1" i="0" baseline="0" dirty="0" smtClean="0">
              <a:latin typeface="Arial" panose="020B0604020202020204" pitchFamily="34" charset="0"/>
              <a:cs typeface="Arial" panose="020B0604020202020204" pitchFamily="34" charset="0"/>
            </a:rPr>
            <a:t>Dodo &amp; the Dodos (2007)</a:t>
          </a:r>
          <a:endParaRPr lang="da-DK" sz="1600" dirty="0">
            <a:latin typeface="Arial" panose="020B0604020202020204" pitchFamily="34" charset="0"/>
            <a:cs typeface="Arial" panose="020B0604020202020204" pitchFamily="34" charset="0"/>
          </a:endParaRPr>
        </a:p>
      </dgm:t>
    </dgm:pt>
    <dgm:pt modelId="{75B22955-183A-4F2A-A8CE-CDB970323EEF}" type="parTrans" cxnId="{2475E61C-0D6F-4E4D-9837-89A836CCFF2C}">
      <dgm:prSet/>
      <dgm:spPr/>
      <dgm:t>
        <a:bodyPr/>
        <a:lstStyle/>
        <a:p>
          <a:endParaRPr lang="da-DK"/>
        </a:p>
      </dgm:t>
    </dgm:pt>
    <dgm:pt modelId="{474AA4B9-2F2E-4D48-87E9-77EE27FDEF1E}" type="sibTrans" cxnId="{2475E61C-0D6F-4E4D-9837-89A836CCFF2C}">
      <dgm:prSet/>
      <dgm:spPr/>
      <dgm:t>
        <a:bodyPr/>
        <a:lstStyle/>
        <a:p>
          <a:endParaRPr lang="da-DK"/>
        </a:p>
      </dgm:t>
    </dgm:pt>
    <dgm:pt modelId="{0F2184D5-3AAC-47A3-BE50-EF45B02319EC}">
      <dgm:prSet custT="1"/>
      <dgm:spPr>
        <a:solidFill>
          <a:srgbClr val="003C46"/>
        </a:solidFill>
      </dgm:spPr>
      <dgm:t>
        <a:bodyPr/>
        <a:lstStyle/>
        <a:p>
          <a:pPr algn="l"/>
          <a:r>
            <a:rPr lang="da-DK" sz="1200" dirty="0">
              <a:latin typeface="Arial" panose="020B0604020202020204" pitchFamily="34" charset="0"/>
              <a:cs typeface="Arial" panose="020B0604020202020204" pitchFamily="34" charset="0"/>
            </a:rPr>
            <a:t>Ingen stiltiende accept.</a:t>
          </a:r>
        </a:p>
      </dgm:t>
    </dgm:pt>
    <dgm:pt modelId="{E036F7F4-39E3-4236-AE57-C42A2B45BDF3}" type="parTrans" cxnId="{598B5F1A-836A-4B6B-9302-36C36EF1488A}">
      <dgm:prSet/>
      <dgm:spPr/>
      <dgm:t>
        <a:bodyPr/>
        <a:lstStyle/>
        <a:p>
          <a:endParaRPr lang="da-DK"/>
        </a:p>
      </dgm:t>
    </dgm:pt>
    <dgm:pt modelId="{8F8578C7-E732-4F0A-81A6-852DC1351AC7}" type="sibTrans" cxnId="{598B5F1A-836A-4B6B-9302-36C36EF1488A}">
      <dgm:prSet/>
      <dgm:spPr/>
      <dgm:t>
        <a:bodyPr/>
        <a:lstStyle/>
        <a:p>
          <a:endParaRPr lang="da-DK"/>
        </a:p>
      </dgm:t>
    </dgm:pt>
    <dgm:pt modelId="{8C4A3930-477B-49DE-9D91-C98F3E586E60}">
      <dgm:prSet custT="1"/>
      <dgm:spPr>
        <a:solidFill>
          <a:srgbClr val="003C46"/>
        </a:solidFill>
      </dgm:spPr>
      <dgm:t>
        <a:bodyPr/>
        <a:lstStyle/>
        <a:p>
          <a:pPr algn="l"/>
          <a:r>
            <a:rPr lang="da-DK" sz="1200" baseline="0" dirty="0">
              <a:latin typeface="Arial" panose="020B0604020202020204" pitchFamily="34" charset="0"/>
              <a:cs typeface="Arial" panose="020B0604020202020204" pitchFamily="34" charset="0"/>
            </a:rPr>
            <a:t>Indspilningsaftale mellem Dodo &amp; the Dodos og Sony.</a:t>
          </a:r>
          <a:endParaRPr lang="da-DK" sz="1200" dirty="0">
            <a:latin typeface="Arial" panose="020B0604020202020204" pitchFamily="34" charset="0"/>
            <a:cs typeface="Arial" panose="020B0604020202020204" pitchFamily="34" charset="0"/>
          </a:endParaRPr>
        </a:p>
      </dgm:t>
    </dgm:pt>
    <dgm:pt modelId="{191CB01F-EEBB-46B4-B33E-38E220D71547}" type="sibTrans" cxnId="{F9E9EAC4-C8CE-4DE9-97C4-C55C0066BF97}">
      <dgm:prSet/>
      <dgm:spPr/>
      <dgm:t>
        <a:bodyPr/>
        <a:lstStyle/>
        <a:p>
          <a:endParaRPr lang="da-DK"/>
        </a:p>
      </dgm:t>
    </dgm:pt>
    <dgm:pt modelId="{5506526D-74CD-4BDC-BBDA-DA73125CF2D7}" type="parTrans" cxnId="{F9E9EAC4-C8CE-4DE9-97C4-C55C0066BF97}">
      <dgm:prSet/>
      <dgm:spPr/>
      <dgm:t>
        <a:bodyPr/>
        <a:lstStyle/>
        <a:p>
          <a:endParaRPr lang="da-DK"/>
        </a:p>
      </dgm:t>
    </dgm:pt>
    <dgm:pt modelId="{070F4498-23CD-4E2E-95BC-4D1FEEED6C7F}">
      <dgm:prSet custT="1"/>
      <dgm:spPr>
        <a:solidFill>
          <a:srgbClr val="003C46"/>
        </a:solidFill>
      </dgm:spPr>
      <dgm:t>
        <a:bodyPr/>
        <a:lstStyle/>
        <a:p>
          <a:pPr algn="l"/>
          <a:r>
            <a:rPr lang="da-DK" sz="1200" baseline="0" dirty="0">
              <a:latin typeface="Arial" panose="020B0604020202020204" pitchFamily="34" charset="0"/>
              <a:cs typeface="Arial" panose="020B0604020202020204" pitchFamily="34" charset="0"/>
            </a:rPr>
            <a:t>Aftalen omfattede udnyttelsesformerne ”LP, musikkassette og </a:t>
          </a:r>
          <a:r>
            <a:rPr lang="da-DK" sz="1200" baseline="0" dirty="0" err="1">
              <a:latin typeface="Arial" panose="020B0604020202020204" pitchFamily="34" charset="0"/>
              <a:cs typeface="Arial" panose="020B0604020202020204" pitchFamily="34" charset="0"/>
            </a:rPr>
            <a:t>compact</a:t>
          </a:r>
          <a:r>
            <a:rPr lang="da-DK" sz="1200" baseline="0" dirty="0">
              <a:latin typeface="Arial" panose="020B0604020202020204" pitchFamily="34" charset="0"/>
              <a:cs typeface="Arial" panose="020B0604020202020204" pitchFamily="34" charset="0"/>
            </a:rPr>
            <a:t> disc”.</a:t>
          </a:r>
          <a:endParaRPr lang="da-DK" sz="1200" dirty="0">
            <a:latin typeface="Arial" panose="020B0604020202020204" pitchFamily="34" charset="0"/>
            <a:cs typeface="Arial" panose="020B0604020202020204" pitchFamily="34" charset="0"/>
          </a:endParaRPr>
        </a:p>
      </dgm:t>
    </dgm:pt>
    <dgm:pt modelId="{4C6E2D11-8F21-41C8-9BAB-F582B3F178FC}" type="sibTrans" cxnId="{81D87B23-713C-4F91-834F-B09B1A79A047}">
      <dgm:prSet/>
      <dgm:spPr/>
      <dgm:t>
        <a:bodyPr/>
        <a:lstStyle/>
        <a:p>
          <a:endParaRPr lang="da-DK"/>
        </a:p>
      </dgm:t>
    </dgm:pt>
    <dgm:pt modelId="{5F910630-B669-41B2-8852-CF5D1D242D56}" type="parTrans" cxnId="{81D87B23-713C-4F91-834F-B09B1A79A047}">
      <dgm:prSet/>
      <dgm:spPr/>
      <dgm:t>
        <a:bodyPr/>
        <a:lstStyle/>
        <a:p>
          <a:endParaRPr lang="da-DK"/>
        </a:p>
      </dgm:t>
    </dgm:pt>
    <dgm:pt modelId="{4E38294B-9697-4E58-8F3B-4F155CE7FEFD}">
      <dgm:prSet custT="1"/>
      <dgm:spPr>
        <a:solidFill>
          <a:srgbClr val="003C46"/>
        </a:solidFill>
      </dgm:spPr>
      <dgm:t>
        <a:bodyPr/>
        <a:lstStyle/>
        <a:p>
          <a:pPr algn="l"/>
          <a:r>
            <a:rPr lang="da-DK" sz="1200" baseline="0" dirty="0">
              <a:latin typeface="Arial" panose="020B0604020202020204" pitchFamily="34" charset="0"/>
              <a:cs typeface="Arial" panose="020B0604020202020204" pitchFamily="34" charset="0"/>
            </a:rPr>
            <a:t>Var de digitale rettighederne til værkerne overdraget til Sony?</a:t>
          </a:r>
          <a:br>
            <a:rPr lang="da-DK" sz="1200" baseline="0" dirty="0">
              <a:latin typeface="Arial" panose="020B0604020202020204" pitchFamily="34" charset="0"/>
              <a:cs typeface="Arial" panose="020B0604020202020204" pitchFamily="34" charset="0"/>
            </a:rPr>
          </a:br>
          <a:endParaRPr lang="da-DK" sz="1200" dirty="0">
            <a:latin typeface="Arial" panose="020B0604020202020204" pitchFamily="34" charset="0"/>
            <a:cs typeface="Arial" panose="020B0604020202020204" pitchFamily="34" charset="0"/>
          </a:endParaRPr>
        </a:p>
      </dgm:t>
    </dgm:pt>
    <dgm:pt modelId="{10C14A6A-F400-4428-B2E9-0BA0FA11181C}" type="sibTrans" cxnId="{51CF5181-7730-42C3-B822-B0FAC0D45DE5}">
      <dgm:prSet/>
      <dgm:spPr/>
      <dgm:t>
        <a:bodyPr/>
        <a:lstStyle/>
        <a:p>
          <a:endParaRPr lang="da-DK"/>
        </a:p>
      </dgm:t>
    </dgm:pt>
    <dgm:pt modelId="{9404D38A-727E-4A3D-AC9B-85A3A14335F8}" type="parTrans" cxnId="{51CF5181-7730-42C3-B822-B0FAC0D45DE5}">
      <dgm:prSet/>
      <dgm:spPr/>
      <dgm:t>
        <a:bodyPr/>
        <a:lstStyle/>
        <a:p>
          <a:endParaRPr lang="da-DK"/>
        </a:p>
      </dgm:t>
    </dgm:pt>
    <dgm:pt modelId="{A390BFE0-909B-4E45-9083-3BB9E2B832D3}">
      <dgm:prSet custT="1"/>
      <dgm:spPr>
        <a:solidFill>
          <a:srgbClr val="003C46"/>
        </a:solidFill>
      </dgm:spPr>
      <dgm:t>
        <a:bodyPr/>
        <a:lstStyle/>
        <a:p>
          <a:pPr algn="l"/>
          <a:r>
            <a:rPr lang="da-DK" sz="1200" b="1" baseline="0" dirty="0">
              <a:latin typeface="Arial" panose="020B0604020202020204" pitchFamily="34" charset="0"/>
              <a:cs typeface="Arial" panose="020B0604020202020204" pitchFamily="34" charset="0"/>
            </a:rPr>
            <a:t>Østre Landsret: NEJ </a:t>
          </a:r>
          <a:r>
            <a:rPr lang="da-DK" sz="1200" b="0" baseline="0" dirty="0">
              <a:latin typeface="Arial" panose="020B0604020202020204" pitchFamily="34" charset="0"/>
              <a:cs typeface="Arial" panose="020B0604020202020204" pitchFamily="34" charset="0"/>
            </a:rPr>
            <a:t>- overdragelsen </a:t>
          </a:r>
          <a:r>
            <a:rPr lang="da-DK" sz="1200" baseline="0" dirty="0">
              <a:latin typeface="Arial" panose="020B0604020202020204" pitchFamily="34" charset="0"/>
              <a:cs typeface="Arial" panose="020B0604020202020204" pitchFamily="34" charset="0"/>
            </a:rPr>
            <a:t>omfattede </a:t>
          </a:r>
          <a:r>
            <a:rPr lang="da-DK" sz="1200" u="none" baseline="0" dirty="0">
              <a:latin typeface="Arial" panose="020B0604020202020204" pitchFamily="34" charset="0"/>
              <a:cs typeface="Arial" panose="020B0604020202020204" pitchFamily="34" charset="0"/>
            </a:rPr>
            <a:t>ikke</a:t>
          </a:r>
          <a:r>
            <a:rPr lang="da-DK" sz="1200" baseline="0" dirty="0">
              <a:latin typeface="Arial" panose="020B0604020202020204" pitchFamily="34" charset="0"/>
              <a:cs typeface="Arial" panose="020B0604020202020204" pitchFamily="34" charset="0"/>
            </a:rPr>
            <a:t> digital distribution.  </a:t>
          </a:r>
          <a:endParaRPr lang="da-DK" sz="1200" dirty="0">
            <a:latin typeface="Arial" panose="020B0604020202020204" pitchFamily="34" charset="0"/>
            <a:cs typeface="Arial" panose="020B0604020202020204" pitchFamily="34" charset="0"/>
          </a:endParaRPr>
        </a:p>
      </dgm:t>
    </dgm:pt>
    <dgm:pt modelId="{78FE42E3-E7AC-4375-898B-915139C8B072}" type="sibTrans" cxnId="{56E6FF42-6243-48F7-B63B-51BD9785DA35}">
      <dgm:prSet/>
      <dgm:spPr/>
      <dgm:t>
        <a:bodyPr/>
        <a:lstStyle/>
        <a:p>
          <a:endParaRPr lang="da-DK"/>
        </a:p>
      </dgm:t>
    </dgm:pt>
    <dgm:pt modelId="{B30B0B77-C1F1-4C81-92C9-A477998DFE5A}" type="parTrans" cxnId="{56E6FF42-6243-48F7-B63B-51BD9785DA35}">
      <dgm:prSet/>
      <dgm:spPr/>
      <dgm:t>
        <a:bodyPr/>
        <a:lstStyle/>
        <a:p>
          <a:endParaRPr lang="da-DK"/>
        </a:p>
      </dgm:t>
    </dgm:pt>
    <dgm:pt modelId="{AC881BDE-EFAE-4D23-B969-49EAA445E28E}">
      <dgm:prSet custT="1"/>
      <dgm:spPr>
        <a:solidFill>
          <a:srgbClr val="003C46"/>
        </a:solidFill>
      </dgm:spPr>
      <dgm:t>
        <a:bodyPr/>
        <a:lstStyle/>
        <a:p>
          <a:pPr algn="l"/>
          <a:r>
            <a:rPr lang="da-DK" sz="1200" dirty="0">
              <a:latin typeface="Arial" panose="020B0604020202020204" pitchFamily="34" charset="0"/>
              <a:cs typeface="Arial" panose="020B0604020202020204" pitchFamily="34" charset="0"/>
            </a:rPr>
            <a:t>Rettighedsoverdragelsen var specifik og udtømmende. </a:t>
          </a:r>
        </a:p>
      </dgm:t>
    </dgm:pt>
    <dgm:pt modelId="{9430294F-512A-48E8-9DD7-BD7243CBDE69}" type="sibTrans" cxnId="{C049A692-ECF8-4015-9BC8-4CE049538E16}">
      <dgm:prSet/>
      <dgm:spPr/>
      <dgm:t>
        <a:bodyPr/>
        <a:lstStyle/>
        <a:p>
          <a:endParaRPr lang="da-DK"/>
        </a:p>
      </dgm:t>
    </dgm:pt>
    <dgm:pt modelId="{54383CF2-211F-41EE-9B9C-8A2241BFC8D1}" type="parTrans" cxnId="{C049A692-ECF8-4015-9BC8-4CE049538E16}">
      <dgm:prSet/>
      <dgm:spPr/>
      <dgm:t>
        <a:bodyPr/>
        <a:lstStyle/>
        <a:p>
          <a:endParaRPr lang="da-DK"/>
        </a:p>
      </dgm:t>
    </dgm:pt>
    <dgm:pt modelId="{2070F43A-A795-4525-A910-ED026DC17D88}">
      <dgm:prSet custT="1"/>
      <dgm:spPr>
        <a:solidFill>
          <a:srgbClr val="003C46"/>
        </a:solidFill>
      </dgm:spPr>
      <dgm:t>
        <a:bodyPr/>
        <a:lstStyle/>
        <a:p>
          <a:pPr algn="l"/>
          <a:r>
            <a:rPr lang="da-DK" sz="1200" dirty="0">
              <a:latin typeface="Arial" panose="020B0604020202020204" pitchFamily="34" charset="0"/>
              <a:cs typeface="Arial" panose="020B0604020202020204" pitchFamily="34" charset="0"/>
            </a:rPr>
            <a:t>Udnyttelsesformerne var ikke kendte på aftaletidspunktet.</a:t>
          </a:r>
        </a:p>
      </dgm:t>
    </dgm:pt>
    <dgm:pt modelId="{398E77AE-C88C-4450-B611-29F8049B840B}" type="sibTrans" cxnId="{EF065463-DF02-47C8-8807-8FB8675AB963}">
      <dgm:prSet/>
      <dgm:spPr/>
      <dgm:t>
        <a:bodyPr/>
        <a:lstStyle/>
        <a:p>
          <a:endParaRPr lang="da-DK"/>
        </a:p>
      </dgm:t>
    </dgm:pt>
    <dgm:pt modelId="{1DE98DF2-C8BF-4799-8F94-353ECB33C6ED}" type="parTrans" cxnId="{EF065463-DF02-47C8-8807-8FB8675AB963}">
      <dgm:prSet/>
      <dgm:spPr/>
      <dgm:t>
        <a:bodyPr/>
        <a:lstStyle/>
        <a:p>
          <a:endParaRPr lang="da-DK"/>
        </a:p>
      </dgm:t>
    </dgm:pt>
    <dgm:pt modelId="{17591BF4-BC4F-4A2E-99CC-3A870B072095}" type="pres">
      <dgm:prSet presAssocID="{C09A0B2C-C404-44ED-888C-5F1CB980C434}" presName="Name0" presStyleCnt="0">
        <dgm:presLayoutVars>
          <dgm:dir/>
          <dgm:resizeHandles val="exact"/>
        </dgm:presLayoutVars>
      </dgm:prSet>
      <dgm:spPr/>
      <dgm:t>
        <a:bodyPr/>
        <a:lstStyle/>
        <a:p>
          <a:endParaRPr lang="da-DK"/>
        </a:p>
      </dgm:t>
    </dgm:pt>
    <dgm:pt modelId="{4A35C70F-6F50-4898-B601-695F74FF9612}" type="pres">
      <dgm:prSet presAssocID="{C09A0B2C-C404-44ED-888C-5F1CB980C434}" presName="vNodes" presStyleCnt="0"/>
      <dgm:spPr/>
    </dgm:pt>
    <dgm:pt modelId="{5BCE5B56-6DB8-4BC4-82A1-AFA918ED7147}" type="pres">
      <dgm:prSet presAssocID="{C09A0B2C-C404-44ED-888C-5F1CB980C434}" presName="lastNode" presStyleLbl="node1" presStyleIdx="0" presStyleCnt="1">
        <dgm:presLayoutVars>
          <dgm:bulletEnabled val="1"/>
        </dgm:presLayoutVars>
      </dgm:prSet>
      <dgm:spPr/>
      <dgm:t>
        <a:bodyPr/>
        <a:lstStyle/>
        <a:p>
          <a:endParaRPr lang="da-DK"/>
        </a:p>
      </dgm:t>
    </dgm:pt>
  </dgm:ptLst>
  <dgm:cxnLst>
    <dgm:cxn modelId="{F9E9EAC4-C8CE-4DE9-97C4-C55C0066BF97}" srcId="{70EC49CF-493A-4D5F-8A5B-94C5D258AEF4}" destId="{8C4A3930-477B-49DE-9D91-C98F3E586E60}" srcOrd="0" destOrd="0" parTransId="{5506526D-74CD-4BDC-BBDA-DA73125CF2D7}" sibTransId="{191CB01F-EEBB-46B4-B33E-38E220D71547}"/>
    <dgm:cxn modelId="{56E6FF42-6243-48F7-B63B-51BD9785DA35}" srcId="{70EC49CF-493A-4D5F-8A5B-94C5D258AEF4}" destId="{A390BFE0-909B-4E45-9083-3BB9E2B832D3}" srcOrd="3" destOrd="0" parTransId="{B30B0B77-C1F1-4C81-92C9-A477998DFE5A}" sibTransId="{78FE42E3-E7AC-4375-898B-915139C8B072}"/>
    <dgm:cxn modelId="{2475E61C-0D6F-4E4D-9837-89A836CCFF2C}" srcId="{C09A0B2C-C404-44ED-888C-5F1CB980C434}" destId="{70EC49CF-493A-4D5F-8A5B-94C5D258AEF4}" srcOrd="0" destOrd="0" parTransId="{75B22955-183A-4F2A-A8CE-CDB970323EEF}" sibTransId="{474AA4B9-2F2E-4D48-87E9-77EE27FDEF1E}"/>
    <dgm:cxn modelId="{63202711-DB56-4356-B349-6BD67B4E64A3}" type="presOf" srcId="{C09A0B2C-C404-44ED-888C-5F1CB980C434}" destId="{17591BF4-BC4F-4A2E-99CC-3A870B072095}" srcOrd="0" destOrd="0" presId="urn:microsoft.com/office/officeart/2005/8/layout/equation2"/>
    <dgm:cxn modelId="{0D7BE522-B470-4DF0-AC8C-BFDAFD4008D1}" type="presOf" srcId="{AC881BDE-EFAE-4D23-B969-49EAA445E28E}" destId="{5BCE5B56-6DB8-4BC4-82A1-AFA918ED7147}" srcOrd="0" destOrd="5" presId="urn:microsoft.com/office/officeart/2005/8/layout/equation2"/>
    <dgm:cxn modelId="{81D87B23-713C-4F91-834F-B09B1A79A047}" srcId="{70EC49CF-493A-4D5F-8A5B-94C5D258AEF4}" destId="{070F4498-23CD-4E2E-95BC-4D1FEEED6C7F}" srcOrd="1" destOrd="0" parTransId="{5F910630-B669-41B2-8852-CF5D1D242D56}" sibTransId="{4C6E2D11-8F21-41C8-9BAB-F582B3F178FC}"/>
    <dgm:cxn modelId="{E333072B-9BC7-4316-A923-92AA42938804}" type="presOf" srcId="{070F4498-23CD-4E2E-95BC-4D1FEEED6C7F}" destId="{5BCE5B56-6DB8-4BC4-82A1-AFA918ED7147}" srcOrd="0" destOrd="2" presId="urn:microsoft.com/office/officeart/2005/8/layout/equation2"/>
    <dgm:cxn modelId="{1D644369-FC9B-4D9B-9254-E7F47D21DA0F}" type="presOf" srcId="{8C4A3930-477B-49DE-9D91-C98F3E586E60}" destId="{5BCE5B56-6DB8-4BC4-82A1-AFA918ED7147}" srcOrd="0" destOrd="1" presId="urn:microsoft.com/office/officeart/2005/8/layout/equation2"/>
    <dgm:cxn modelId="{8E067671-006D-4133-A00A-B26A4DEA95D2}" type="presOf" srcId="{4E38294B-9697-4E58-8F3B-4F155CE7FEFD}" destId="{5BCE5B56-6DB8-4BC4-82A1-AFA918ED7147}" srcOrd="0" destOrd="3" presId="urn:microsoft.com/office/officeart/2005/8/layout/equation2"/>
    <dgm:cxn modelId="{51CF5181-7730-42C3-B822-B0FAC0D45DE5}" srcId="{70EC49CF-493A-4D5F-8A5B-94C5D258AEF4}" destId="{4E38294B-9697-4E58-8F3B-4F155CE7FEFD}" srcOrd="2" destOrd="0" parTransId="{9404D38A-727E-4A3D-AC9B-85A3A14335F8}" sibTransId="{10C14A6A-F400-4428-B2E9-0BA0FA11181C}"/>
    <dgm:cxn modelId="{88D39FC4-A1FC-43D3-A4A5-ACB14C6CEF17}" type="presOf" srcId="{70EC49CF-493A-4D5F-8A5B-94C5D258AEF4}" destId="{5BCE5B56-6DB8-4BC4-82A1-AFA918ED7147}" srcOrd="0" destOrd="0" presId="urn:microsoft.com/office/officeart/2005/8/layout/equation2"/>
    <dgm:cxn modelId="{EF065463-DF02-47C8-8807-8FB8675AB963}" srcId="{A390BFE0-909B-4E45-9083-3BB9E2B832D3}" destId="{2070F43A-A795-4525-A910-ED026DC17D88}" srcOrd="1" destOrd="0" parTransId="{1DE98DF2-C8BF-4799-8F94-353ECB33C6ED}" sibTransId="{398E77AE-C88C-4450-B611-29F8049B840B}"/>
    <dgm:cxn modelId="{AF532AE3-BA23-4726-86C7-4D2E71FEE0F6}" type="presOf" srcId="{0F2184D5-3AAC-47A3-BE50-EF45B02319EC}" destId="{5BCE5B56-6DB8-4BC4-82A1-AFA918ED7147}" srcOrd="0" destOrd="7" presId="urn:microsoft.com/office/officeart/2005/8/layout/equation2"/>
    <dgm:cxn modelId="{598B5F1A-836A-4B6B-9302-36C36EF1488A}" srcId="{A390BFE0-909B-4E45-9083-3BB9E2B832D3}" destId="{0F2184D5-3AAC-47A3-BE50-EF45B02319EC}" srcOrd="2" destOrd="0" parTransId="{E036F7F4-39E3-4236-AE57-C42A2B45BDF3}" sibTransId="{8F8578C7-E732-4F0A-81A6-852DC1351AC7}"/>
    <dgm:cxn modelId="{D27EA9FB-E7B5-40AE-9274-89D756F276D0}" type="presOf" srcId="{2070F43A-A795-4525-A910-ED026DC17D88}" destId="{5BCE5B56-6DB8-4BC4-82A1-AFA918ED7147}" srcOrd="0" destOrd="6" presId="urn:microsoft.com/office/officeart/2005/8/layout/equation2"/>
    <dgm:cxn modelId="{C049A692-ECF8-4015-9BC8-4CE049538E16}" srcId="{A390BFE0-909B-4E45-9083-3BB9E2B832D3}" destId="{AC881BDE-EFAE-4D23-B969-49EAA445E28E}" srcOrd="0" destOrd="0" parTransId="{54383CF2-211F-41EE-9B9C-8A2241BFC8D1}" sibTransId="{9430294F-512A-48E8-9DD7-BD7243CBDE69}"/>
    <dgm:cxn modelId="{D8ED95A7-C914-4850-8725-D4B4A2DF5B93}" type="presOf" srcId="{A390BFE0-909B-4E45-9083-3BB9E2B832D3}" destId="{5BCE5B56-6DB8-4BC4-82A1-AFA918ED7147}" srcOrd="0" destOrd="4" presId="urn:microsoft.com/office/officeart/2005/8/layout/equation2"/>
    <dgm:cxn modelId="{D5299484-766E-49FF-89D9-ED934A1A5A3A}" type="presParOf" srcId="{17591BF4-BC4F-4A2E-99CC-3A870B072095}" destId="{4A35C70F-6F50-4898-B601-695F74FF9612}" srcOrd="0" destOrd="0" presId="urn:microsoft.com/office/officeart/2005/8/layout/equation2"/>
    <dgm:cxn modelId="{2361223F-70DC-42F2-A4F5-0847DAAC39C7}" type="presParOf" srcId="{17591BF4-BC4F-4A2E-99CC-3A870B072095}" destId="{5BCE5B56-6DB8-4BC4-82A1-AFA918ED7147}" srcOrd="1"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3E57E-222D-4C47-9790-6B10D2DD611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a-DK"/>
        </a:p>
      </dgm:t>
    </dgm:pt>
    <dgm:pt modelId="{AF1EB8C4-9A40-48E8-A7A8-4178109F18BF}">
      <dgm:prSet/>
      <dgm:spPr>
        <a:solidFill>
          <a:srgbClr val="003C46">
            <a:alpha val="49804"/>
          </a:srgbClr>
        </a:solidFill>
      </dgm:spPr>
      <dgm:t>
        <a:bodyPr/>
        <a:lstStyle/>
        <a:p>
          <a:r>
            <a:rPr lang="da-DK" sz="1400" b="1" i="0" baseline="0" dirty="0">
              <a:latin typeface="Arial" panose="020B0604020202020204" pitchFamily="34" charset="0"/>
              <a:cs typeface="Arial" panose="020B0604020202020204" pitchFamily="34" charset="0"/>
            </a:rPr>
            <a:t>Niels-Henning Ørsted Pedersen (2013)</a:t>
          </a:r>
          <a:endParaRPr lang="da-DK" sz="1400" dirty="0">
            <a:latin typeface="Arial" panose="020B0604020202020204" pitchFamily="34" charset="0"/>
            <a:cs typeface="Arial" panose="020B0604020202020204" pitchFamily="34" charset="0"/>
          </a:endParaRPr>
        </a:p>
      </dgm:t>
    </dgm:pt>
    <dgm:pt modelId="{5D64E1B8-B24C-48A1-84F7-9E005708745D}" type="parTrans" cxnId="{973F32EF-696A-41FD-9BB3-D3BA1B9F6163}">
      <dgm:prSet/>
      <dgm:spPr/>
      <dgm:t>
        <a:bodyPr/>
        <a:lstStyle/>
        <a:p>
          <a:endParaRPr lang="da-DK"/>
        </a:p>
      </dgm:t>
    </dgm:pt>
    <dgm:pt modelId="{C7C438BB-6611-49F7-A085-DE0312A1346B}" type="sibTrans" cxnId="{973F32EF-696A-41FD-9BB3-D3BA1B9F6163}">
      <dgm:prSet/>
      <dgm:spPr/>
      <dgm:t>
        <a:bodyPr/>
        <a:lstStyle/>
        <a:p>
          <a:endParaRPr lang="da-DK"/>
        </a:p>
      </dgm:t>
    </dgm:pt>
    <dgm:pt modelId="{32871894-DB9B-45DA-9DDD-E3E6F2AD10ED}">
      <dgm:prSet custT="1"/>
      <dgm:spPr>
        <a:solidFill>
          <a:srgbClr val="003C46">
            <a:alpha val="49804"/>
          </a:srgbClr>
        </a:solidFill>
      </dgm:spPr>
      <dgm:t>
        <a:bodyPr/>
        <a:lstStyle/>
        <a:p>
          <a:r>
            <a:rPr lang="da-DK" sz="1100" i="0" baseline="0" dirty="0">
              <a:latin typeface="Arial" panose="020B0604020202020204" pitchFamily="34" charset="0"/>
              <a:cs typeface="Arial" panose="020B0604020202020204" pitchFamily="34" charset="0"/>
            </a:rPr>
            <a:t>En række indspilningsaftaler mellem Niels-Henning Ørsted Pedersen og Steeplechase. </a:t>
          </a:r>
          <a:endParaRPr lang="da-DK" sz="1100" dirty="0">
            <a:latin typeface="Arial" panose="020B0604020202020204" pitchFamily="34" charset="0"/>
            <a:cs typeface="Arial" panose="020B0604020202020204" pitchFamily="34" charset="0"/>
          </a:endParaRPr>
        </a:p>
      </dgm:t>
    </dgm:pt>
    <dgm:pt modelId="{F70E608E-806B-42B2-9B2D-C6674375B0D6}" type="parTrans" cxnId="{69BD039B-B82A-41CC-8B51-F7D40CA4E5D6}">
      <dgm:prSet/>
      <dgm:spPr/>
      <dgm:t>
        <a:bodyPr/>
        <a:lstStyle/>
        <a:p>
          <a:endParaRPr lang="da-DK"/>
        </a:p>
      </dgm:t>
    </dgm:pt>
    <dgm:pt modelId="{7DD5417D-8AEF-428D-A5CE-87B5908D4041}" type="sibTrans" cxnId="{69BD039B-B82A-41CC-8B51-F7D40CA4E5D6}">
      <dgm:prSet/>
      <dgm:spPr/>
      <dgm:t>
        <a:bodyPr/>
        <a:lstStyle/>
        <a:p>
          <a:endParaRPr lang="da-DK"/>
        </a:p>
      </dgm:t>
    </dgm:pt>
    <dgm:pt modelId="{9850DA99-1CC2-460E-8D1E-FB5635894060}">
      <dgm:prSet custT="1"/>
      <dgm:spPr>
        <a:solidFill>
          <a:srgbClr val="003C46">
            <a:alpha val="49804"/>
          </a:srgbClr>
        </a:solidFill>
      </dgm:spPr>
      <dgm:t>
        <a:bodyPr/>
        <a:lstStyle/>
        <a:p>
          <a:r>
            <a:rPr lang="da-DK" sz="1100" baseline="0" dirty="0">
              <a:latin typeface="Arial" panose="020B0604020202020204" pitchFamily="34" charset="0"/>
              <a:cs typeface="Arial" panose="020B0604020202020204" pitchFamily="34" charset="0"/>
            </a:rPr>
            <a:t>Forskellige formuleringer i aftalerne.</a:t>
          </a:r>
          <a:endParaRPr lang="da-DK" sz="1100" dirty="0">
            <a:latin typeface="Arial" panose="020B0604020202020204" pitchFamily="34" charset="0"/>
            <a:cs typeface="Arial" panose="020B0604020202020204" pitchFamily="34" charset="0"/>
          </a:endParaRPr>
        </a:p>
      </dgm:t>
    </dgm:pt>
    <dgm:pt modelId="{C1337CB1-EFB3-4A2F-AEF6-C52E1FBE12D3}" type="parTrans" cxnId="{94A43C78-5B2A-48C6-BC51-F3B3564D384B}">
      <dgm:prSet/>
      <dgm:spPr/>
      <dgm:t>
        <a:bodyPr/>
        <a:lstStyle/>
        <a:p>
          <a:endParaRPr lang="da-DK"/>
        </a:p>
      </dgm:t>
    </dgm:pt>
    <dgm:pt modelId="{8F1E7A0F-FB51-4CB0-8904-0CAAFA7A5D2E}" type="sibTrans" cxnId="{94A43C78-5B2A-48C6-BC51-F3B3564D384B}">
      <dgm:prSet/>
      <dgm:spPr/>
      <dgm:t>
        <a:bodyPr/>
        <a:lstStyle/>
        <a:p>
          <a:endParaRPr lang="da-DK"/>
        </a:p>
      </dgm:t>
    </dgm:pt>
    <dgm:pt modelId="{3AD08A8A-BF89-42AF-84DF-9FC8513FE86D}">
      <dgm:prSet custT="1"/>
      <dgm:spPr>
        <a:solidFill>
          <a:srgbClr val="003C46">
            <a:alpha val="49804"/>
          </a:srgbClr>
        </a:solidFill>
      </dgm:spPr>
      <dgm:t>
        <a:bodyPr/>
        <a:lstStyle/>
        <a:p>
          <a:r>
            <a:rPr lang="da-DK" sz="1100" baseline="0" dirty="0">
              <a:latin typeface="Arial" panose="020B0604020202020204" pitchFamily="34" charset="0"/>
              <a:cs typeface="Arial" panose="020B0604020202020204" pitchFamily="34" charset="0"/>
            </a:rPr>
            <a:t>Var de digitale rettigheder til værkerne overdraget til Steeplechase? </a:t>
          </a:r>
          <a:br>
            <a:rPr lang="da-DK" sz="1100" baseline="0" dirty="0">
              <a:latin typeface="Arial" panose="020B0604020202020204" pitchFamily="34" charset="0"/>
              <a:cs typeface="Arial" panose="020B0604020202020204" pitchFamily="34" charset="0"/>
            </a:rPr>
          </a:br>
          <a:endParaRPr lang="da-DK" sz="1100" dirty="0">
            <a:latin typeface="Arial" panose="020B0604020202020204" pitchFamily="34" charset="0"/>
            <a:cs typeface="Arial" panose="020B0604020202020204" pitchFamily="34" charset="0"/>
          </a:endParaRPr>
        </a:p>
      </dgm:t>
    </dgm:pt>
    <dgm:pt modelId="{A55836E9-45CC-4FCE-AA36-6DB3FDA3E762}" type="parTrans" cxnId="{CC23ABD1-24C5-41EC-975D-E9DA68DC2701}">
      <dgm:prSet/>
      <dgm:spPr/>
      <dgm:t>
        <a:bodyPr/>
        <a:lstStyle/>
        <a:p>
          <a:endParaRPr lang="da-DK"/>
        </a:p>
      </dgm:t>
    </dgm:pt>
    <dgm:pt modelId="{D1A13486-B424-45EA-9642-CE4FDFC89E43}" type="sibTrans" cxnId="{CC23ABD1-24C5-41EC-975D-E9DA68DC2701}">
      <dgm:prSet/>
      <dgm:spPr/>
      <dgm:t>
        <a:bodyPr/>
        <a:lstStyle/>
        <a:p>
          <a:endParaRPr lang="da-DK"/>
        </a:p>
      </dgm:t>
    </dgm:pt>
    <dgm:pt modelId="{1939C435-64C4-471D-A975-BB9BCF94C9F0}">
      <dgm:prSet custT="1"/>
      <dgm:spPr>
        <a:solidFill>
          <a:srgbClr val="003C46">
            <a:alpha val="49804"/>
          </a:srgbClr>
        </a:solidFill>
      </dgm:spPr>
      <dgm:t>
        <a:bodyPr/>
        <a:lstStyle/>
        <a:p>
          <a:r>
            <a:rPr lang="da-DK" sz="1100" b="1" baseline="0" dirty="0">
              <a:latin typeface="Arial" panose="020B0604020202020204" pitchFamily="34" charset="0"/>
              <a:cs typeface="Arial" panose="020B0604020202020204" pitchFamily="34" charset="0"/>
            </a:rPr>
            <a:t>Østre Landsret JA</a:t>
          </a:r>
          <a:r>
            <a:rPr lang="da-DK" sz="1100" b="0" baseline="0" dirty="0">
              <a:latin typeface="Arial" panose="020B0604020202020204" pitchFamily="34" charset="0"/>
              <a:cs typeface="Arial" panose="020B0604020202020204" pitchFamily="34" charset="0"/>
            </a:rPr>
            <a:t> – overdragelsen omfattede digital distribution.</a:t>
          </a:r>
          <a:endParaRPr lang="da-DK" sz="1100" b="0" dirty="0">
            <a:latin typeface="Arial" panose="020B0604020202020204" pitchFamily="34" charset="0"/>
            <a:cs typeface="Arial" panose="020B0604020202020204" pitchFamily="34" charset="0"/>
          </a:endParaRPr>
        </a:p>
      </dgm:t>
    </dgm:pt>
    <dgm:pt modelId="{1972E73B-BAAF-443E-BD72-3B87F6E1B14E}" type="parTrans" cxnId="{6BF7F359-9D52-46F4-B09A-21E3003A03A5}">
      <dgm:prSet/>
      <dgm:spPr/>
      <dgm:t>
        <a:bodyPr/>
        <a:lstStyle/>
        <a:p>
          <a:endParaRPr lang="da-DK"/>
        </a:p>
      </dgm:t>
    </dgm:pt>
    <dgm:pt modelId="{CC4EF50B-5C65-4940-B4DA-4D8D66182496}" type="sibTrans" cxnId="{6BF7F359-9D52-46F4-B09A-21E3003A03A5}">
      <dgm:prSet/>
      <dgm:spPr/>
      <dgm:t>
        <a:bodyPr/>
        <a:lstStyle/>
        <a:p>
          <a:endParaRPr lang="da-DK"/>
        </a:p>
      </dgm:t>
    </dgm:pt>
    <dgm:pt modelId="{422E65EE-6EE2-4DFD-A441-0A6B094578C6}">
      <dgm:prSet custT="1"/>
      <dgm:spPr>
        <a:solidFill>
          <a:srgbClr val="003C46">
            <a:alpha val="49804"/>
          </a:srgbClr>
        </a:solidFill>
      </dgm:spPr>
      <dgm:t>
        <a:bodyPr/>
        <a:lstStyle/>
        <a:p>
          <a:r>
            <a:rPr lang="da-DK" sz="1100" baseline="0" dirty="0">
              <a:latin typeface="Arial" panose="020B0604020202020204" pitchFamily="34" charset="0"/>
              <a:cs typeface="Arial" panose="020B0604020202020204" pitchFamily="34" charset="0"/>
            </a:rPr>
            <a:t>En af aftalerne omfattede ”alle rettigheder” – bortset fra komponistrettigheder, herunder ret til enhver form for kommerciel udnyttelse af materialet.”’</a:t>
          </a:r>
          <a:endParaRPr lang="da-DK" sz="1100" dirty="0">
            <a:latin typeface="Arial" panose="020B0604020202020204" pitchFamily="34" charset="0"/>
            <a:cs typeface="Arial" panose="020B0604020202020204" pitchFamily="34" charset="0"/>
          </a:endParaRPr>
        </a:p>
      </dgm:t>
    </dgm:pt>
    <dgm:pt modelId="{36AE0F03-3BC6-4C61-BEE0-2EBCBCABFD27}" type="parTrans" cxnId="{AD527546-481B-41D6-9725-1D3BE1A822B5}">
      <dgm:prSet/>
      <dgm:spPr/>
      <dgm:t>
        <a:bodyPr/>
        <a:lstStyle/>
        <a:p>
          <a:endParaRPr lang="da-DK"/>
        </a:p>
      </dgm:t>
    </dgm:pt>
    <dgm:pt modelId="{01A67F2C-73F1-4821-BD64-AE8C5E6C66C8}" type="sibTrans" cxnId="{AD527546-481B-41D6-9725-1D3BE1A822B5}">
      <dgm:prSet/>
      <dgm:spPr/>
      <dgm:t>
        <a:bodyPr/>
        <a:lstStyle/>
        <a:p>
          <a:endParaRPr lang="da-DK"/>
        </a:p>
      </dgm:t>
    </dgm:pt>
    <dgm:pt modelId="{FAB79817-B5B8-4639-907F-D6ADDEDB07E2}">
      <dgm:prSet custT="1"/>
      <dgm:spPr>
        <a:solidFill>
          <a:srgbClr val="003C46">
            <a:alpha val="49804"/>
          </a:srgbClr>
        </a:solidFill>
      </dgm:spPr>
      <dgm:t>
        <a:bodyPr/>
        <a:lstStyle/>
        <a:p>
          <a:r>
            <a:rPr lang="da-DK" sz="1100" b="0" baseline="0" dirty="0">
              <a:latin typeface="Arial" panose="020B0604020202020204" pitchFamily="34" charset="0"/>
              <a:cs typeface="Arial" panose="020B0604020202020204" pitchFamily="34" charset="0"/>
            </a:rPr>
            <a:t> Partnerne havde haft til hensigt at overdrage retten til fremtidige, digitale udnyttelsesformer. </a:t>
          </a:r>
          <a:endParaRPr lang="da-DK" sz="1100" b="0" dirty="0">
            <a:latin typeface="Arial" panose="020B0604020202020204" pitchFamily="34" charset="0"/>
            <a:cs typeface="Arial" panose="020B0604020202020204" pitchFamily="34" charset="0"/>
          </a:endParaRPr>
        </a:p>
      </dgm:t>
    </dgm:pt>
    <dgm:pt modelId="{2120F6ED-E6A0-4BE5-8727-C6129EE27630}" type="parTrans" cxnId="{C76B875C-1174-4C2C-B93E-1A31A9B2DC75}">
      <dgm:prSet/>
      <dgm:spPr/>
      <dgm:t>
        <a:bodyPr/>
        <a:lstStyle/>
        <a:p>
          <a:endParaRPr lang="da-DK"/>
        </a:p>
      </dgm:t>
    </dgm:pt>
    <dgm:pt modelId="{352F297C-4205-4C86-8D3A-17338C677ACA}" type="sibTrans" cxnId="{C76B875C-1174-4C2C-B93E-1A31A9B2DC75}">
      <dgm:prSet/>
      <dgm:spPr/>
      <dgm:t>
        <a:bodyPr/>
        <a:lstStyle/>
        <a:p>
          <a:endParaRPr lang="da-DK"/>
        </a:p>
      </dgm:t>
    </dgm:pt>
    <dgm:pt modelId="{C335434A-B01C-46DD-9191-D98ECFDD0E46}">
      <dgm:prSet custT="1"/>
      <dgm:spPr>
        <a:solidFill>
          <a:srgbClr val="003C46">
            <a:alpha val="49804"/>
          </a:srgbClr>
        </a:solidFill>
      </dgm:spPr>
      <dgm:t>
        <a:bodyPr/>
        <a:lstStyle/>
        <a:p>
          <a:r>
            <a:rPr lang="da-DK" sz="1100" b="0" dirty="0">
              <a:latin typeface="Arial" panose="020B0604020202020204" pitchFamily="34" charset="0"/>
              <a:cs typeface="Arial" panose="020B0604020202020204" pitchFamily="34" charset="0"/>
            </a:rPr>
            <a:t> Stiltiende accept fra kunstneren – ingen protest og royaltybetaling.</a:t>
          </a:r>
        </a:p>
      </dgm:t>
    </dgm:pt>
    <dgm:pt modelId="{54D5D43F-1ADF-486B-890E-E6734A6F9D17}" type="parTrans" cxnId="{744E06AC-61B1-4BC3-BAD5-81F412EB8D79}">
      <dgm:prSet/>
      <dgm:spPr/>
      <dgm:t>
        <a:bodyPr/>
        <a:lstStyle/>
        <a:p>
          <a:endParaRPr lang="da-DK"/>
        </a:p>
      </dgm:t>
    </dgm:pt>
    <dgm:pt modelId="{D2673F02-6223-4CC9-9C8A-1945EC05C5AF}" type="sibTrans" cxnId="{744E06AC-61B1-4BC3-BAD5-81F412EB8D79}">
      <dgm:prSet/>
      <dgm:spPr/>
      <dgm:t>
        <a:bodyPr/>
        <a:lstStyle/>
        <a:p>
          <a:endParaRPr lang="da-DK"/>
        </a:p>
      </dgm:t>
    </dgm:pt>
    <dgm:pt modelId="{5B208349-91BF-4756-BE78-CD7776F9623B}" type="pres">
      <dgm:prSet presAssocID="{2EA3E57E-222D-4C47-9790-6B10D2DD6114}" presName="compositeShape" presStyleCnt="0">
        <dgm:presLayoutVars>
          <dgm:chMax val="7"/>
          <dgm:dir/>
          <dgm:resizeHandles val="exact"/>
        </dgm:presLayoutVars>
      </dgm:prSet>
      <dgm:spPr/>
      <dgm:t>
        <a:bodyPr/>
        <a:lstStyle/>
        <a:p>
          <a:endParaRPr lang="da-DK"/>
        </a:p>
      </dgm:t>
    </dgm:pt>
    <dgm:pt modelId="{22F7D3B6-4D79-4286-8ADA-3667E262856F}" type="pres">
      <dgm:prSet presAssocID="{AF1EB8C4-9A40-48E8-A7A8-4178109F18BF}" presName="circ1TxSh" presStyleLbl="vennNode1" presStyleIdx="0" presStyleCnt="1" custLinFactNeighborY="746"/>
      <dgm:spPr/>
      <dgm:t>
        <a:bodyPr/>
        <a:lstStyle/>
        <a:p>
          <a:endParaRPr lang="da-DK"/>
        </a:p>
      </dgm:t>
    </dgm:pt>
  </dgm:ptLst>
  <dgm:cxnLst>
    <dgm:cxn modelId="{973F32EF-696A-41FD-9BB3-D3BA1B9F6163}" srcId="{2EA3E57E-222D-4C47-9790-6B10D2DD6114}" destId="{AF1EB8C4-9A40-48E8-A7A8-4178109F18BF}" srcOrd="0" destOrd="0" parTransId="{5D64E1B8-B24C-48A1-84F7-9E005708745D}" sibTransId="{C7C438BB-6611-49F7-A085-DE0312A1346B}"/>
    <dgm:cxn modelId="{A89F2F60-833D-4A89-9008-FB642ABDDDD5}" type="presOf" srcId="{9850DA99-1CC2-460E-8D1E-FB5635894060}" destId="{22F7D3B6-4D79-4286-8ADA-3667E262856F}" srcOrd="0" destOrd="2" presId="urn:microsoft.com/office/officeart/2005/8/layout/venn1"/>
    <dgm:cxn modelId="{744E06AC-61B1-4BC3-BAD5-81F412EB8D79}" srcId="{AF1EB8C4-9A40-48E8-A7A8-4178109F18BF}" destId="{C335434A-B01C-46DD-9191-D98ECFDD0E46}" srcOrd="6" destOrd="0" parTransId="{54D5D43F-1ADF-486B-890E-E6734A6F9D17}" sibTransId="{D2673F02-6223-4CC9-9C8A-1945EC05C5AF}"/>
    <dgm:cxn modelId="{69BD039B-B82A-41CC-8B51-F7D40CA4E5D6}" srcId="{AF1EB8C4-9A40-48E8-A7A8-4178109F18BF}" destId="{32871894-DB9B-45DA-9DDD-E3E6F2AD10ED}" srcOrd="0" destOrd="0" parTransId="{F70E608E-806B-42B2-9B2D-C6674375B0D6}" sibTransId="{7DD5417D-8AEF-428D-A5CE-87B5908D4041}"/>
    <dgm:cxn modelId="{FECB2D34-49AF-4B4D-9D9A-4D9E30636011}" type="presOf" srcId="{C335434A-B01C-46DD-9191-D98ECFDD0E46}" destId="{22F7D3B6-4D79-4286-8ADA-3667E262856F}" srcOrd="0" destOrd="7" presId="urn:microsoft.com/office/officeart/2005/8/layout/venn1"/>
    <dgm:cxn modelId="{AD527546-481B-41D6-9725-1D3BE1A822B5}" srcId="{AF1EB8C4-9A40-48E8-A7A8-4178109F18BF}" destId="{422E65EE-6EE2-4DFD-A441-0A6B094578C6}" srcOrd="2" destOrd="0" parTransId="{36AE0F03-3BC6-4C61-BEE0-2EBCBCABFD27}" sibTransId="{01A67F2C-73F1-4821-BD64-AE8C5E6C66C8}"/>
    <dgm:cxn modelId="{94A43C78-5B2A-48C6-BC51-F3B3564D384B}" srcId="{AF1EB8C4-9A40-48E8-A7A8-4178109F18BF}" destId="{9850DA99-1CC2-460E-8D1E-FB5635894060}" srcOrd="1" destOrd="0" parTransId="{C1337CB1-EFB3-4A2F-AEF6-C52E1FBE12D3}" sibTransId="{8F1E7A0F-FB51-4CB0-8904-0CAAFA7A5D2E}"/>
    <dgm:cxn modelId="{F0ED9766-D85C-4696-B1B4-51D2C01FEA7D}" type="presOf" srcId="{AF1EB8C4-9A40-48E8-A7A8-4178109F18BF}" destId="{22F7D3B6-4D79-4286-8ADA-3667E262856F}" srcOrd="0" destOrd="0" presId="urn:microsoft.com/office/officeart/2005/8/layout/venn1"/>
    <dgm:cxn modelId="{C76B875C-1174-4C2C-B93E-1A31A9B2DC75}" srcId="{AF1EB8C4-9A40-48E8-A7A8-4178109F18BF}" destId="{FAB79817-B5B8-4639-907F-D6ADDEDB07E2}" srcOrd="5" destOrd="0" parTransId="{2120F6ED-E6A0-4BE5-8727-C6129EE27630}" sibTransId="{352F297C-4205-4C86-8D3A-17338C677ACA}"/>
    <dgm:cxn modelId="{FBF8431F-63D0-447C-A540-B76A31AC10A4}" type="presOf" srcId="{32871894-DB9B-45DA-9DDD-E3E6F2AD10ED}" destId="{22F7D3B6-4D79-4286-8ADA-3667E262856F}" srcOrd="0" destOrd="1" presId="urn:microsoft.com/office/officeart/2005/8/layout/venn1"/>
    <dgm:cxn modelId="{5336AC7E-D087-4091-B7E6-D6F525AA89BB}" type="presOf" srcId="{FAB79817-B5B8-4639-907F-D6ADDEDB07E2}" destId="{22F7D3B6-4D79-4286-8ADA-3667E262856F}" srcOrd="0" destOrd="6" presId="urn:microsoft.com/office/officeart/2005/8/layout/venn1"/>
    <dgm:cxn modelId="{CC23ABD1-24C5-41EC-975D-E9DA68DC2701}" srcId="{AF1EB8C4-9A40-48E8-A7A8-4178109F18BF}" destId="{3AD08A8A-BF89-42AF-84DF-9FC8513FE86D}" srcOrd="3" destOrd="0" parTransId="{A55836E9-45CC-4FCE-AA36-6DB3FDA3E762}" sibTransId="{D1A13486-B424-45EA-9642-CE4FDFC89E43}"/>
    <dgm:cxn modelId="{84CE645F-0CC3-4A22-9BA9-7BC9BFBF8045}" type="presOf" srcId="{2EA3E57E-222D-4C47-9790-6B10D2DD6114}" destId="{5B208349-91BF-4756-BE78-CD7776F9623B}" srcOrd="0" destOrd="0" presId="urn:microsoft.com/office/officeart/2005/8/layout/venn1"/>
    <dgm:cxn modelId="{6BF7F359-9D52-46F4-B09A-21E3003A03A5}" srcId="{AF1EB8C4-9A40-48E8-A7A8-4178109F18BF}" destId="{1939C435-64C4-471D-A975-BB9BCF94C9F0}" srcOrd="4" destOrd="0" parTransId="{1972E73B-BAAF-443E-BD72-3B87F6E1B14E}" sibTransId="{CC4EF50B-5C65-4940-B4DA-4D8D66182496}"/>
    <dgm:cxn modelId="{715FB1BF-9526-43F1-BEA9-D0C68BE1D350}" type="presOf" srcId="{1939C435-64C4-471D-A975-BB9BCF94C9F0}" destId="{22F7D3B6-4D79-4286-8ADA-3667E262856F}" srcOrd="0" destOrd="5" presId="urn:microsoft.com/office/officeart/2005/8/layout/venn1"/>
    <dgm:cxn modelId="{D3DDF67D-3B94-4F59-AD58-D8E9016B59D4}" type="presOf" srcId="{3AD08A8A-BF89-42AF-84DF-9FC8513FE86D}" destId="{22F7D3B6-4D79-4286-8ADA-3667E262856F}" srcOrd="0" destOrd="4" presId="urn:microsoft.com/office/officeart/2005/8/layout/venn1"/>
    <dgm:cxn modelId="{4DECEB55-EFAF-4702-8D34-663B804C7398}" type="presOf" srcId="{422E65EE-6EE2-4DFD-A441-0A6B094578C6}" destId="{22F7D3B6-4D79-4286-8ADA-3667E262856F}" srcOrd="0" destOrd="3" presId="urn:microsoft.com/office/officeart/2005/8/layout/venn1"/>
    <dgm:cxn modelId="{1B25C800-5055-4056-95EC-4DCF6FFDBD41}" type="presParOf" srcId="{5B208349-91BF-4756-BE78-CD7776F9623B}" destId="{22F7D3B6-4D79-4286-8ADA-3667E262856F}"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C72FF2-23D6-4AD3-A283-ACC3877B5EF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a-DK"/>
        </a:p>
      </dgm:t>
    </dgm:pt>
    <dgm:pt modelId="{24D06E2F-09FF-4C8A-93DA-CC4C7FCB7737}">
      <dgm:prSet custT="1"/>
      <dgm:spPr>
        <a:solidFill>
          <a:srgbClr val="003C46">
            <a:alpha val="50000"/>
          </a:srgbClr>
        </a:solidFill>
      </dgm:spPr>
      <dgm:t>
        <a:bodyPr/>
        <a:lstStyle/>
        <a:p>
          <a:pPr algn="ctr"/>
          <a:r>
            <a:rPr lang="da-DK" sz="1000" b="1" dirty="0">
              <a:latin typeface="Arial" panose="020B0604020202020204" pitchFamily="34" charset="0"/>
              <a:cs typeface="Arial" panose="020B0604020202020204" pitchFamily="34" charset="0"/>
            </a:rPr>
            <a:t>Uden for musikbranchen: </a:t>
          </a:r>
          <a:endParaRPr lang="da-DK" sz="1000" dirty="0">
            <a:latin typeface="Arial" panose="020B0604020202020204" pitchFamily="34" charset="0"/>
            <a:cs typeface="Arial" panose="020B0604020202020204" pitchFamily="34" charset="0"/>
          </a:endParaRPr>
        </a:p>
      </dgm:t>
    </dgm:pt>
    <dgm:pt modelId="{0D7AA27A-3C04-45B6-888D-D2383D8A8798}" type="parTrans" cxnId="{0756D9D4-4570-471C-A9F9-F9EE9D6BAD02}">
      <dgm:prSet/>
      <dgm:spPr/>
      <dgm:t>
        <a:bodyPr/>
        <a:lstStyle/>
        <a:p>
          <a:endParaRPr lang="da-DK"/>
        </a:p>
      </dgm:t>
    </dgm:pt>
    <dgm:pt modelId="{B2A65F8B-B587-4D5E-90E9-EC5ABD768965}" type="sibTrans" cxnId="{0756D9D4-4570-471C-A9F9-F9EE9D6BAD02}">
      <dgm:prSet/>
      <dgm:spPr/>
      <dgm:t>
        <a:bodyPr/>
        <a:lstStyle/>
        <a:p>
          <a:endParaRPr lang="da-DK"/>
        </a:p>
      </dgm:t>
    </dgm:pt>
    <dgm:pt modelId="{6BE8F263-73C3-4A31-AEFD-F386D23C54B3}">
      <dgm:prSet custT="1"/>
      <dgm:spPr>
        <a:solidFill>
          <a:srgbClr val="003C46">
            <a:alpha val="50000"/>
          </a:srgbClr>
        </a:solidFill>
      </dgm:spPr>
      <dgm:t>
        <a:bodyPr/>
        <a:lstStyle/>
        <a:p>
          <a:pPr algn="l"/>
          <a:r>
            <a:rPr lang="da-DK" sz="1000" dirty="0">
              <a:latin typeface="Arial" panose="020B0604020202020204" pitchFamily="34" charset="0"/>
              <a:cs typeface="Arial" panose="020B0604020202020204" pitchFamily="34" charset="0"/>
            </a:rPr>
            <a:t>U 1974.167 H (Soya) – film- og tv-rettigheder</a:t>
          </a:r>
          <a:br>
            <a:rPr lang="da-DK" sz="1000" dirty="0">
              <a:latin typeface="Arial" panose="020B0604020202020204" pitchFamily="34" charset="0"/>
              <a:cs typeface="Arial" panose="020B0604020202020204" pitchFamily="34" charset="0"/>
            </a:rPr>
          </a:br>
          <a:endParaRPr lang="da-DK" sz="1000" dirty="0">
            <a:latin typeface="Arial" panose="020B0604020202020204" pitchFamily="34" charset="0"/>
            <a:cs typeface="Arial" panose="020B0604020202020204" pitchFamily="34" charset="0"/>
          </a:endParaRPr>
        </a:p>
      </dgm:t>
    </dgm:pt>
    <dgm:pt modelId="{A9B0F078-EA55-46DA-AD77-C760F6F3DB55}" type="parTrans" cxnId="{0733DB4C-B308-4482-AFFC-6882D40F26D0}">
      <dgm:prSet/>
      <dgm:spPr/>
      <dgm:t>
        <a:bodyPr/>
        <a:lstStyle/>
        <a:p>
          <a:endParaRPr lang="da-DK"/>
        </a:p>
      </dgm:t>
    </dgm:pt>
    <dgm:pt modelId="{88702694-AECF-426D-8D2A-49A523FF32A5}" type="sibTrans" cxnId="{0733DB4C-B308-4482-AFFC-6882D40F26D0}">
      <dgm:prSet/>
      <dgm:spPr/>
      <dgm:t>
        <a:bodyPr/>
        <a:lstStyle/>
        <a:p>
          <a:endParaRPr lang="da-DK"/>
        </a:p>
      </dgm:t>
    </dgm:pt>
    <dgm:pt modelId="{445A9F7F-6F8E-4D9A-826A-D26FE001D19C}">
      <dgm:prSet custT="1"/>
      <dgm:spPr>
        <a:solidFill>
          <a:srgbClr val="003C46">
            <a:alpha val="50000"/>
          </a:srgbClr>
        </a:solidFill>
      </dgm:spPr>
      <dgm:t>
        <a:bodyPr/>
        <a:lstStyle/>
        <a:p>
          <a:pPr algn="l"/>
          <a:r>
            <a:rPr lang="da-DK" sz="1000" dirty="0">
              <a:latin typeface="Arial" panose="020B0604020202020204" pitchFamily="34" charset="0"/>
              <a:cs typeface="Arial" panose="020B0604020202020204" pitchFamily="34" charset="0"/>
            </a:rPr>
            <a:t>U 2014.888 H (</a:t>
          </a:r>
          <a:r>
            <a:rPr lang="da-DK" sz="1000" dirty="0" err="1">
              <a:latin typeface="Arial" panose="020B0604020202020204" pitchFamily="34" charset="0"/>
              <a:cs typeface="Arial" panose="020B0604020202020204" pitchFamily="34" charset="0"/>
            </a:rPr>
            <a:t>Jargil</a:t>
          </a:r>
          <a:r>
            <a:rPr lang="da-DK" sz="1000" dirty="0">
              <a:latin typeface="Arial" panose="020B0604020202020204" pitchFamily="34" charset="0"/>
              <a:cs typeface="Arial" panose="020B0604020202020204" pitchFamily="34" charset="0"/>
            </a:rPr>
            <a:t>) – reklamefilm</a:t>
          </a:r>
        </a:p>
      </dgm:t>
    </dgm:pt>
    <dgm:pt modelId="{7456AB21-560D-4818-8761-7A0380347A26}" type="parTrans" cxnId="{58665329-729A-467C-B48D-75C30293A6FB}">
      <dgm:prSet/>
      <dgm:spPr/>
      <dgm:t>
        <a:bodyPr/>
        <a:lstStyle/>
        <a:p>
          <a:endParaRPr lang="da-DK"/>
        </a:p>
      </dgm:t>
    </dgm:pt>
    <dgm:pt modelId="{55505EE1-9FE8-4EE4-9728-8BF47746701E}" type="sibTrans" cxnId="{58665329-729A-467C-B48D-75C30293A6FB}">
      <dgm:prSet/>
      <dgm:spPr/>
      <dgm:t>
        <a:bodyPr/>
        <a:lstStyle/>
        <a:p>
          <a:endParaRPr lang="da-DK"/>
        </a:p>
      </dgm:t>
    </dgm:pt>
    <dgm:pt modelId="{C7DC2391-BF2A-4463-ACA9-3B0C899A888A}">
      <dgm:prSet custT="1"/>
      <dgm:spPr>
        <a:solidFill>
          <a:srgbClr val="003C46">
            <a:alpha val="50000"/>
          </a:srgbClr>
        </a:solidFill>
      </dgm:spPr>
      <dgm:t>
        <a:bodyPr/>
        <a:lstStyle/>
        <a:p>
          <a:pPr algn="l"/>
          <a:r>
            <a:rPr lang="da-DK" sz="1000" dirty="0">
              <a:latin typeface="Arial" panose="020B0604020202020204" pitchFamily="34" charset="0"/>
              <a:cs typeface="Arial" panose="020B0604020202020204" pitchFamily="34" charset="0"/>
            </a:rPr>
            <a:t>U 2012.2063 H (Dansk Film Skat)</a:t>
          </a:r>
          <a:br>
            <a:rPr lang="da-DK" sz="1000" dirty="0">
              <a:latin typeface="Arial" panose="020B0604020202020204" pitchFamily="34" charset="0"/>
              <a:cs typeface="Arial" panose="020B0604020202020204" pitchFamily="34" charset="0"/>
            </a:rPr>
          </a:br>
          <a:endParaRPr lang="da-DK" sz="1000" dirty="0">
            <a:latin typeface="Arial" panose="020B0604020202020204" pitchFamily="34" charset="0"/>
            <a:cs typeface="Arial" panose="020B0604020202020204" pitchFamily="34" charset="0"/>
          </a:endParaRPr>
        </a:p>
      </dgm:t>
    </dgm:pt>
    <dgm:pt modelId="{F85D1966-04C0-4BFC-8C58-66E15368B2F7}" type="parTrans" cxnId="{58C8F39D-3E03-4394-B1E2-1D869CFA0532}">
      <dgm:prSet/>
      <dgm:spPr/>
      <dgm:t>
        <a:bodyPr/>
        <a:lstStyle/>
        <a:p>
          <a:endParaRPr lang="da-DK"/>
        </a:p>
      </dgm:t>
    </dgm:pt>
    <dgm:pt modelId="{2CEE7BC1-79BE-4F5A-B8DD-4CB963EF8444}" type="sibTrans" cxnId="{58C8F39D-3E03-4394-B1E2-1D869CFA0532}">
      <dgm:prSet/>
      <dgm:spPr/>
      <dgm:t>
        <a:bodyPr/>
        <a:lstStyle/>
        <a:p>
          <a:endParaRPr lang="da-DK"/>
        </a:p>
      </dgm:t>
    </dgm:pt>
    <dgm:pt modelId="{B43054A4-610B-4D09-B326-DB862827CC31}">
      <dgm:prSet custT="1"/>
      <dgm:spPr>
        <a:solidFill>
          <a:srgbClr val="003C46">
            <a:alpha val="50000"/>
          </a:srgbClr>
        </a:solidFill>
      </dgm:spPr>
      <dgm:t>
        <a:bodyPr/>
        <a:lstStyle/>
        <a:p>
          <a:pPr algn="l"/>
          <a:endParaRPr lang="da-DK" sz="1000" dirty="0">
            <a:latin typeface="Arial" panose="020B0604020202020204" pitchFamily="34" charset="0"/>
            <a:cs typeface="Arial" panose="020B0604020202020204" pitchFamily="34" charset="0"/>
          </a:endParaRPr>
        </a:p>
      </dgm:t>
    </dgm:pt>
    <dgm:pt modelId="{8134EF19-72C8-482D-911C-7BEF4765C93C}" type="parTrans" cxnId="{59D99005-85AB-4061-B3DF-A0061B462FFD}">
      <dgm:prSet/>
      <dgm:spPr/>
      <dgm:t>
        <a:bodyPr/>
        <a:lstStyle/>
        <a:p>
          <a:endParaRPr lang="da-DK"/>
        </a:p>
      </dgm:t>
    </dgm:pt>
    <dgm:pt modelId="{6181A64F-51BA-4D6A-8470-50B98F47FF48}" type="sibTrans" cxnId="{59D99005-85AB-4061-B3DF-A0061B462FFD}">
      <dgm:prSet/>
      <dgm:spPr/>
      <dgm:t>
        <a:bodyPr/>
        <a:lstStyle/>
        <a:p>
          <a:endParaRPr lang="da-DK"/>
        </a:p>
      </dgm:t>
    </dgm:pt>
    <dgm:pt modelId="{814494B9-378A-4F3D-8651-795A6447A963}">
      <dgm:prSet custT="1"/>
      <dgm:spPr>
        <a:solidFill>
          <a:srgbClr val="003C46">
            <a:alpha val="50000"/>
          </a:srgbClr>
        </a:solidFill>
      </dgm:spPr>
      <dgm:t>
        <a:bodyPr/>
        <a:lstStyle/>
        <a:p>
          <a:pPr algn="l"/>
          <a:endParaRPr lang="da-DK" sz="1200" dirty="0"/>
        </a:p>
      </dgm:t>
    </dgm:pt>
    <dgm:pt modelId="{AE4FD4DC-17E9-4ED7-9FCF-C4B46A0F3738}" type="parTrans" cxnId="{95EF1753-17B6-4ABE-819D-9FAD98F13B1B}">
      <dgm:prSet/>
      <dgm:spPr/>
      <dgm:t>
        <a:bodyPr/>
        <a:lstStyle/>
        <a:p>
          <a:endParaRPr lang="da-DK"/>
        </a:p>
      </dgm:t>
    </dgm:pt>
    <dgm:pt modelId="{E56151EE-B3B0-4472-9843-8103D09BE62C}" type="sibTrans" cxnId="{95EF1753-17B6-4ABE-819D-9FAD98F13B1B}">
      <dgm:prSet/>
      <dgm:spPr/>
      <dgm:t>
        <a:bodyPr/>
        <a:lstStyle/>
        <a:p>
          <a:endParaRPr lang="da-DK"/>
        </a:p>
      </dgm:t>
    </dgm:pt>
    <dgm:pt modelId="{81812772-4671-4766-963B-37036A11D0EF}">
      <dgm:prSet custT="1"/>
      <dgm:spPr>
        <a:solidFill>
          <a:srgbClr val="003C46">
            <a:alpha val="50000"/>
          </a:srgbClr>
        </a:solidFill>
      </dgm:spPr>
      <dgm:t>
        <a:bodyPr/>
        <a:lstStyle/>
        <a:p>
          <a:pPr algn="l"/>
          <a:r>
            <a:rPr lang="da-DK" sz="1000" dirty="0">
              <a:latin typeface="Arial" panose="020B0604020202020204" pitchFamily="34" charset="0"/>
              <a:cs typeface="Arial" panose="020B0604020202020204" pitchFamily="34" charset="0"/>
            </a:rPr>
            <a:t>U 2002.1645 Ø (Lollikhus) – arkitekttegninger</a:t>
          </a:r>
        </a:p>
      </dgm:t>
    </dgm:pt>
    <dgm:pt modelId="{9CE836A1-08F2-42B1-996D-20DA3A5C154C}" type="sibTrans" cxnId="{180474A2-328E-452B-9D48-08682966257D}">
      <dgm:prSet/>
      <dgm:spPr/>
      <dgm:t>
        <a:bodyPr/>
        <a:lstStyle/>
        <a:p>
          <a:endParaRPr lang="da-DK"/>
        </a:p>
      </dgm:t>
    </dgm:pt>
    <dgm:pt modelId="{0A37D44D-B524-421A-97CD-7E16C3068E9A}" type="parTrans" cxnId="{180474A2-328E-452B-9D48-08682966257D}">
      <dgm:prSet/>
      <dgm:spPr/>
      <dgm:t>
        <a:bodyPr/>
        <a:lstStyle/>
        <a:p>
          <a:endParaRPr lang="da-DK"/>
        </a:p>
      </dgm:t>
    </dgm:pt>
    <dgm:pt modelId="{9B1F6218-0F7A-4916-8D06-25A40B7CDBD2}">
      <dgm:prSet custT="1"/>
      <dgm:spPr>
        <a:solidFill>
          <a:srgbClr val="003C46">
            <a:alpha val="50000"/>
          </a:srgbClr>
        </a:solidFill>
      </dgm:spPr>
      <dgm:t>
        <a:bodyPr/>
        <a:lstStyle/>
        <a:p>
          <a:pPr algn="l"/>
          <a:r>
            <a:rPr lang="da-DK" sz="1000">
              <a:latin typeface="Arial" panose="020B0604020202020204" pitchFamily="34" charset="0"/>
              <a:cs typeface="Arial" panose="020B0604020202020204" pitchFamily="34" charset="0"/>
            </a:rPr>
            <a:t>U 2015.1505 Ø (Liberal Alliance)</a:t>
          </a:r>
        </a:p>
      </dgm:t>
    </dgm:pt>
    <dgm:pt modelId="{0E62CC76-0ABC-4561-BC78-A41C24EA866A}" type="parTrans" cxnId="{42F51E8A-6B7E-4E1E-943C-1AF86501AA38}">
      <dgm:prSet/>
      <dgm:spPr/>
      <dgm:t>
        <a:bodyPr/>
        <a:lstStyle/>
        <a:p>
          <a:endParaRPr lang="da-DK"/>
        </a:p>
      </dgm:t>
    </dgm:pt>
    <dgm:pt modelId="{CAF5D3DA-4EBE-4E51-9627-78603AA2EEF8}" type="sibTrans" cxnId="{42F51E8A-6B7E-4E1E-943C-1AF86501AA38}">
      <dgm:prSet/>
      <dgm:spPr/>
      <dgm:t>
        <a:bodyPr/>
        <a:lstStyle/>
        <a:p>
          <a:endParaRPr lang="da-DK"/>
        </a:p>
      </dgm:t>
    </dgm:pt>
    <dgm:pt modelId="{E7A0131E-3248-4733-B749-DDE73F7A5869}">
      <dgm:prSet custT="1"/>
      <dgm:spPr>
        <a:solidFill>
          <a:srgbClr val="003C46">
            <a:alpha val="50000"/>
          </a:srgbClr>
        </a:solidFill>
      </dgm:spPr>
      <dgm:t>
        <a:bodyPr/>
        <a:lstStyle/>
        <a:p>
          <a:pPr algn="l"/>
          <a:endParaRPr lang="da-DK" sz="1000" dirty="0">
            <a:latin typeface="Arial" panose="020B0604020202020204" pitchFamily="34" charset="0"/>
            <a:cs typeface="Arial" panose="020B0604020202020204" pitchFamily="34" charset="0"/>
          </a:endParaRPr>
        </a:p>
      </dgm:t>
    </dgm:pt>
    <dgm:pt modelId="{49AC83A9-D15A-4E68-A45F-AC7078B46219}" type="parTrans" cxnId="{631276F5-2309-45DC-B778-DC1505AA9CA0}">
      <dgm:prSet/>
      <dgm:spPr/>
      <dgm:t>
        <a:bodyPr/>
        <a:lstStyle/>
        <a:p>
          <a:endParaRPr lang="da-DK"/>
        </a:p>
      </dgm:t>
    </dgm:pt>
    <dgm:pt modelId="{45FB74BE-B17A-453D-9551-0DFEEF61413F}" type="sibTrans" cxnId="{631276F5-2309-45DC-B778-DC1505AA9CA0}">
      <dgm:prSet/>
      <dgm:spPr/>
      <dgm:t>
        <a:bodyPr/>
        <a:lstStyle/>
        <a:p>
          <a:endParaRPr lang="da-DK"/>
        </a:p>
      </dgm:t>
    </dgm:pt>
    <dgm:pt modelId="{2E2B6CEE-B0F2-4AFE-A315-0CE6D704DAE5}" type="pres">
      <dgm:prSet presAssocID="{E3C72FF2-23D6-4AD3-A283-ACC3877B5EFA}" presName="compositeShape" presStyleCnt="0">
        <dgm:presLayoutVars>
          <dgm:chMax val="7"/>
          <dgm:dir/>
          <dgm:resizeHandles val="exact"/>
        </dgm:presLayoutVars>
      </dgm:prSet>
      <dgm:spPr/>
      <dgm:t>
        <a:bodyPr/>
        <a:lstStyle/>
        <a:p>
          <a:endParaRPr lang="da-DK"/>
        </a:p>
      </dgm:t>
    </dgm:pt>
    <dgm:pt modelId="{DEFB50C2-BBA1-4B14-9E84-D91CBFF2083C}" type="pres">
      <dgm:prSet presAssocID="{24D06E2F-09FF-4C8A-93DA-CC4C7FCB7737}" presName="circ1TxSh" presStyleLbl="vennNode1" presStyleIdx="0" presStyleCnt="1" custScaleX="99975"/>
      <dgm:spPr/>
      <dgm:t>
        <a:bodyPr/>
        <a:lstStyle/>
        <a:p>
          <a:endParaRPr lang="da-DK"/>
        </a:p>
      </dgm:t>
    </dgm:pt>
  </dgm:ptLst>
  <dgm:cxnLst>
    <dgm:cxn modelId="{D69BC6C6-A750-4359-8B6F-00A52BA8A464}" type="presOf" srcId="{C7DC2391-BF2A-4463-ACA9-3B0C899A888A}" destId="{DEFB50C2-BBA1-4B14-9E84-D91CBFF2083C}" srcOrd="0" destOrd="4" presId="urn:microsoft.com/office/officeart/2005/8/layout/venn1"/>
    <dgm:cxn modelId="{0733DB4C-B308-4482-AFFC-6882D40F26D0}" srcId="{24D06E2F-09FF-4C8A-93DA-CC4C7FCB7737}" destId="{6BE8F263-73C3-4A31-AEFD-F386D23C54B3}" srcOrd="0" destOrd="0" parTransId="{A9B0F078-EA55-46DA-AD77-C760F6F3DB55}" sibTransId="{88702694-AECF-426D-8D2A-49A523FF32A5}"/>
    <dgm:cxn modelId="{59D99005-85AB-4061-B3DF-A0061B462FFD}" srcId="{24D06E2F-09FF-4C8A-93DA-CC4C7FCB7737}" destId="{B43054A4-610B-4D09-B326-DB862827CC31}" srcOrd="2" destOrd="0" parTransId="{8134EF19-72C8-482D-911C-7BEF4765C93C}" sibTransId="{6181A64F-51BA-4D6A-8470-50B98F47FF48}"/>
    <dgm:cxn modelId="{1691B504-023B-4A3C-AB3F-0758F78A2B22}" type="presOf" srcId="{E7A0131E-3248-4733-B749-DDE73F7A5869}" destId="{DEFB50C2-BBA1-4B14-9E84-D91CBFF2083C}" srcOrd="0" destOrd="6" presId="urn:microsoft.com/office/officeart/2005/8/layout/venn1"/>
    <dgm:cxn modelId="{3FF1494E-F353-4C8F-B24F-A89361D992F8}" type="presOf" srcId="{814494B9-378A-4F3D-8651-795A6447A963}" destId="{DEFB50C2-BBA1-4B14-9E84-D91CBFF2083C}" srcOrd="0" destOrd="8" presId="urn:microsoft.com/office/officeart/2005/8/layout/venn1"/>
    <dgm:cxn modelId="{58665329-729A-467C-B48D-75C30293A6FB}" srcId="{24D06E2F-09FF-4C8A-93DA-CC4C7FCB7737}" destId="{445A9F7F-6F8E-4D9A-826A-D26FE001D19C}" srcOrd="4" destOrd="0" parTransId="{7456AB21-560D-4818-8761-7A0380347A26}" sibTransId="{55505EE1-9FE8-4EE4-9728-8BF47746701E}"/>
    <dgm:cxn modelId="{354150A2-AEC2-4D5C-8BF5-72D9E2B362EF}" type="presOf" srcId="{24D06E2F-09FF-4C8A-93DA-CC4C7FCB7737}" destId="{DEFB50C2-BBA1-4B14-9E84-D91CBFF2083C}" srcOrd="0" destOrd="0" presId="urn:microsoft.com/office/officeart/2005/8/layout/venn1"/>
    <dgm:cxn modelId="{A457F2FF-32DD-4D0C-963D-7693E4DDA44A}" type="presOf" srcId="{9B1F6218-0F7A-4916-8D06-25A40B7CDBD2}" destId="{DEFB50C2-BBA1-4B14-9E84-D91CBFF2083C}" srcOrd="0" destOrd="7" presId="urn:microsoft.com/office/officeart/2005/8/layout/venn1"/>
    <dgm:cxn modelId="{180474A2-328E-452B-9D48-08682966257D}" srcId="{24D06E2F-09FF-4C8A-93DA-CC4C7FCB7737}" destId="{81812772-4671-4766-963B-37036A11D0EF}" srcOrd="1" destOrd="0" parTransId="{0A37D44D-B524-421A-97CD-7E16C3068E9A}" sibTransId="{9CE836A1-08F2-42B1-996D-20DA3A5C154C}"/>
    <dgm:cxn modelId="{89F4B79A-1134-4693-940B-AA0D8C2AB4F4}" type="presOf" srcId="{6BE8F263-73C3-4A31-AEFD-F386D23C54B3}" destId="{DEFB50C2-BBA1-4B14-9E84-D91CBFF2083C}" srcOrd="0" destOrd="1" presId="urn:microsoft.com/office/officeart/2005/8/layout/venn1"/>
    <dgm:cxn modelId="{42F51E8A-6B7E-4E1E-943C-1AF86501AA38}" srcId="{24D06E2F-09FF-4C8A-93DA-CC4C7FCB7737}" destId="{9B1F6218-0F7A-4916-8D06-25A40B7CDBD2}" srcOrd="6" destOrd="0" parTransId="{0E62CC76-0ABC-4561-BC78-A41C24EA866A}" sibTransId="{CAF5D3DA-4EBE-4E51-9627-78603AA2EEF8}"/>
    <dgm:cxn modelId="{95EF1753-17B6-4ABE-819D-9FAD98F13B1B}" srcId="{24D06E2F-09FF-4C8A-93DA-CC4C7FCB7737}" destId="{814494B9-378A-4F3D-8651-795A6447A963}" srcOrd="7" destOrd="0" parTransId="{AE4FD4DC-17E9-4ED7-9FCF-C4B46A0F3738}" sibTransId="{E56151EE-B3B0-4472-9843-8103D09BE62C}"/>
    <dgm:cxn modelId="{631276F5-2309-45DC-B778-DC1505AA9CA0}" srcId="{24D06E2F-09FF-4C8A-93DA-CC4C7FCB7737}" destId="{E7A0131E-3248-4733-B749-DDE73F7A5869}" srcOrd="5" destOrd="0" parTransId="{49AC83A9-D15A-4E68-A45F-AC7078B46219}" sibTransId="{45FB74BE-B17A-453D-9551-0DFEEF61413F}"/>
    <dgm:cxn modelId="{0756D9D4-4570-471C-A9F9-F9EE9D6BAD02}" srcId="{E3C72FF2-23D6-4AD3-A283-ACC3877B5EFA}" destId="{24D06E2F-09FF-4C8A-93DA-CC4C7FCB7737}" srcOrd="0" destOrd="0" parTransId="{0D7AA27A-3C04-45B6-888D-D2383D8A8798}" sibTransId="{B2A65F8B-B587-4D5E-90E9-EC5ABD768965}"/>
    <dgm:cxn modelId="{58C8F39D-3E03-4394-B1E2-1D869CFA0532}" srcId="{24D06E2F-09FF-4C8A-93DA-CC4C7FCB7737}" destId="{C7DC2391-BF2A-4463-ACA9-3B0C899A888A}" srcOrd="3" destOrd="0" parTransId="{F85D1966-04C0-4BFC-8C58-66E15368B2F7}" sibTransId="{2CEE7BC1-79BE-4F5A-B8DD-4CB963EF8444}"/>
    <dgm:cxn modelId="{0C66530B-E828-49DE-8F38-1DEE1A79167A}" type="presOf" srcId="{81812772-4671-4766-963B-37036A11D0EF}" destId="{DEFB50C2-BBA1-4B14-9E84-D91CBFF2083C}" srcOrd="0" destOrd="2" presId="urn:microsoft.com/office/officeart/2005/8/layout/venn1"/>
    <dgm:cxn modelId="{3D1A3300-22BE-48FD-A17C-55CE5934D230}" type="presOf" srcId="{E3C72FF2-23D6-4AD3-A283-ACC3877B5EFA}" destId="{2E2B6CEE-B0F2-4AFE-A315-0CE6D704DAE5}" srcOrd="0" destOrd="0" presId="urn:microsoft.com/office/officeart/2005/8/layout/venn1"/>
    <dgm:cxn modelId="{69C9B383-8096-407E-9F25-FC5678742283}" type="presOf" srcId="{445A9F7F-6F8E-4D9A-826A-D26FE001D19C}" destId="{DEFB50C2-BBA1-4B14-9E84-D91CBFF2083C}" srcOrd="0" destOrd="5" presId="urn:microsoft.com/office/officeart/2005/8/layout/venn1"/>
    <dgm:cxn modelId="{D4E8608D-6586-4972-83DD-3D9AE7F8EE6D}" type="presOf" srcId="{B43054A4-610B-4D09-B326-DB862827CC31}" destId="{DEFB50C2-BBA1-4B14-9E84-D91CBFF2083C}" srcOrd="0" destOrd="3" presId="urn:microsoft.com/office/officeart/2005/8/layout/venn1"/>
    <dgm:cxn modelId="{F9F51E75-FDB0-430F-8E7E-E62E1C5E2E11}" type="presParOf" srcId="{2E2B6CEE-B0F2-4AFE-A315-0CE6D704DAE5}" destId="{DEFB50C2-BBA1-4B14-9E84-D91CBFF2083C}" srcOrd="0"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E5B56-6DB8-4BC4-82A1-AFA918ED7147}">
      <dsp:nvSpPr>
        <dsp:cNvPr id="0" name=""/>
        <dsp:cNvSpPr/>
      </dsp:nvSpPr>
      <dsp:spPr>
        <a:xfrm>
          <a:off x="334724" y="88"/>
          <a:ext cx="4227093" cy="4227093"/>
        </a:xfrm>
        <a:prstGeom prst="ellipse">
          <a:avLst/>
        </a:prstGeom>
        <a:solidFill>
          <a:srgbClr val="003C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a-DK" sz="1600" b="1" i="0" kern="1200" baseline="0" dirty="0" smtClean="0">
              <a:latin typeface="Arial" panose="020B0604020202020204" pitchFamily="34" charset="0"/>
              <a:cs typeface="Arial" panose="020B0604020202020204" pitchFamily="34" charset="0"/>
            </a:rPr>
            <a:t>Dodo &amp; the Dodos (2007)</a:t>
          </a:r>
          <a:endParaRPr lang="da-DK" sz="16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da-DK" sz="1200" kern="1200" baseline="0" dirty="0">
              <a:latin typeface="Arial" panose="020B0604020202020204" pitchFamily="34" charset="0"/>
              <a:cs typeface="Arial" panose="020B0604020202020204" pitchFamily="34" charset="0"/>
            </a:rPr>
            <a:t>Indspilningsaftale mellem Dodo &amp; the Dodos og Sony.</a:t>
          </a:r>
          <a:endParaRPr lang="da-DK"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da-DK" sz="1200" kern="1200" baseline="0" dirty="0">
              <a:latin typeface="Arial" panose="020B0604020202020204" pitchFamily="34" charset="0"/>
              <a:cs typeface="Arial" panose="020B0604020202020204" pitchFamily="34" charset="0"/>
            </a:rPr>
            <a:t>Aftalen omfattede udnyttelsesformerne ”LP, musikkassette og </a:t>
          </a:r>
          <a:r>
            <a:rPr lang="da-DK" sz="1200" kern="1200" baseline="0" dirty="0" err="1">
              <a:latin typeface="Arial" panose="020B0604020202020204" pitchFamily="34" charset="0"/>
              <a:cs typeface="Arial" panose="020B0604020202020204" pitchFamily="34" charset="0"/>
            </a:rPr>
            <a:t>compact</a:t>
          </a:r>
          <a:r>
            <a:rPr lang="da-DK" sz="1200" kern="1200" baseline="0" dirty="0">
              <a:latin typeface="Arial" panose="020B0604020202020204" pitchFamily="34" charset="0"/>
              <a:cs typeface="Arial" panose="020B0604020202020204" pitchFamily="34" charset="0"/>
            </a:rPr>
            <a:t> disc”.</a:t>
          </a:r>
          <a:endParaRPr lang="da-DK"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da-DK" sz="1200" kern="1200" baseline="0" dirty="0">
              <a:latin typeface="Arial" panose="020B0604020202020204" pitchFamily="34" charset="0"/>
              <a:cs typeface="Arial" panose="020B0604020202020204" pitchFamily="34" charset="0"/>
            </a:rPr>
            <a:t>Var de digitale rettighederne til værkerne overdraget til Sony?</a:t>
          </a:r>
          <a:br>
            <a:rPr lang="da-DK" sz="1200" kern="1200" baseline="0" dirty="0">
              <a:latin typeface="Arial" panose="020B0604020202020204" pitchFamily="34" charset="0"/>
              <a:cs typeface="Arial" panose="020B0604020202020204" pitchFamily="34" charset="0"/>
            </a:rPr>
          </a:br>
          <a:endParaRPr lang="da-DK"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da-DK" sz="1200" b="1" kern="1200" baseline="0" dirty="0">
              <a:latin typeface="Arial" panose="020B0604020202020204" pitchFamily="34" charset="0"/>
              <a:cs typeface="Arial" panose="020B0604020202020204" pitchFamily="34" charset="0"/>
            </a:rPr>
            <a:t>Østre Landsret: NEJ </a:t>
          </a:r>
          <a:r>
            <a:rPr lang="da-DK" sz="1200" b="0" kern="1200" baseline="0" dirty="0">
              <a:latin typeface="Arial" panose="020B0604020202020204" pitchFamily="34" charset="0"/>
              <a:cs typeface="Arial" panose="020B0604020202020204" pitchFamily="34" charset="0"/>
            </a:rPr>
            <a:t>- overdragelsen </a:t>
          </a:r>
          <a:r>
            <a:rPr lang="da-DK" sz="1200" kern="1200" baseline="0" dirty="0">
              <a:latin typeface="Arial" panose="020B0604020202020204" pitchFamily="34" charset="0"/>
              <a:cs typeface="Arial" panose="020B0604020202020204" pitchFamily="34" charset="0"/>
            </a:rPr>
            <a:t>omfattede </a:t>
          </a:r>
          <a:r>
            <a:rPr lang="da-DK" sz="1200" u="none" kern="1200" baseline="0" dirty="0">
              <a:latin typeface="Arial" panose="020B0604020202020204" pitchFamily="34" charset="0"/>
              <a:cs typeface="Arial" panose="020B0604020202020204" pitchFamily="34" charset="0"/>
            </a:rPr>
            <a:t>ikke</a:t>
          </a:r>
          <a:r>
            <a:rPr lang="da-DK" sz="1200" kern="1200" baseline="0" dirty="0">
              <a:latin typeface="Arial" panose="020B0604020202020204" pitchFamily="34" charset="0"/>
              <a:cs typeface="Arial" panose="020B0604020202020204" pitchFamily="34" charset="0"/>
            </a:rPr>
            <a:t> digital distribution.  </a:t>
          </a:r>
          <a:endParaRPr lang="da-DK" sz="1200" kern="1200" dirty="0">
            <a:latin typeface="Arial" panose="020B0604020202020204" pitchFamily="34" charset="0"/>
            <a:cs typeface="Arial" panose="020B0604020202020204" pitchFamily="34" charset="0"/>
          </a:endParaRPr>
        </a:p>
        <a:p>
          <a:pPr marL="228600" lvl="2" indent="-114300" algn="l" defTabSz="533400">
            <a:lnSpc>
              <a:spcPct val="90000"/>
            </a:lnSpc>
            <a:spcBef>
              <a:spcPct val="0"/>
            </a:spcBef>
            <a:spcAft>
              <a:spcPct val="15000"/>
            </a:spcAft>
            <a:buChar char="••"/>
          </a:pPr>
          <a:r>
            <a:rPr lang="da-DK" sz="1200" kern="1200" dirty="0">
              <a:latin typeface="Arial" panose="020B0604020202020204" pitchFamily="34" charset="0"/>
              <a:cs typeface="Arial" panose="020B0604020202020204" pitchFamily="34" charset="0"/>
            </a:rPr>
            <a:t>Rettighedsoverdragelsen var specifik og udtømmende. </a:t>
          </a:r>
        </a:p>
        <a:p>
          <a:pPr marL="228600" lvl="2" indent="-114300" algn="l" defTabSz="533400">
            <a:lnSpc>
              <a:spcPct val="90000"/>
            </a:lnSpc>
            <a:spcBef>
              <a:spcPct val="0"/>
            </a:spcBef>
            <a:spcAft>
              <a:spcPct val="15000"/>
            </a:spcAft>
            <a:buChar char="••"/>
          </a:pPr>
          <a:r>
            <a:rPr lang="da-DK" sz="1200" kern="1200" dirty="0">
              <a:latin typeface="Arial" panose="020B0604020202020204" pitchFamily="34" charset="0"/>
              <a:cs typeface="Arial" panose="020B0604020202020204" pitchFamily="34" charset="0"/>
            </a:rPr>
            <a:t>Udnyttelsesformerne var ikke kendte på aftaletidspunktet.</a:t>
          </a:r>
        </a:p>
        <a:p>
          <a:pPr marL="228600" lvl="2" indent="-114300" algn="l" defTabSz="533400">
            <a:lnSpc>
              <a:spcPct val="90000"/>
            </a:lnSpc>
            <a:spcBef>
              <a:spcPct val="0"/>
            </a:spcBef>
            <a:spcAft>
              <a:spcPct val="15000"/>
            </a:spcAft>
            <a:buChar char="••"/>
          </a:pPr>
          <a:r>
            <a:rPr lang="da-DK" sz="1200" kern="1200" dirty="0">
              <a:latin typeface="Arial" panose="020B0604020202020204" pitchFamily="34" charset="0"/>
              <a:cs typeface="Arial" panose="020B0604020202020204" pitchFamily="34" charset="0"/>
            </a:rPr>
            <a:t>Ingen stiltiende accept.</a:t>
          </a:r>
        </a:p>
      </dsp:txBody>
      <dsp:txXfrm>
        <a:off x="953767" y="619131"/>
        <a:ext cx="2989007" cy="2989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7D3B6-4D79-4286-8ADA-3667E262856F}">
      <dsp:nvSpPr>
        <dsp:cNvPr id="0" name=""/>
        <dsp:cNvSpPr/>
      </dsp:nvSpPr>
      <dsp:spPr>
        <a:xfrm>
          <a:off x="0" y="0"/>
          <a:ext cx="4226400" cy="4226400"/>
        </a:xfrm>
        <a:prstGeom prst="ellipse">
          <a:avLst/>
        </a:prstGeom>
        <a:solidFill>
          <a:srgbClr val="003C46">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622300">
            <a:lnSpc>
              <a:spcPct val="90000"/>
            </a:lnSpc>
            <a:spcBef>
              <a:spcPct val="0"/>
            </a:spcBef>
            <a:spcAft>
              <a:spcPct val="35000"/>
            </a:spcAft>
          </a:pPr>
          <a:r>
            <a:rPr lang="da-DK" sz="1400" b="1" i="0" kern="1200" baseline="0" dirty="0">
              <a:latin typeface="Arial" panose="020B0604020202020204" pitchFamily="34" charset="0"/>
              <a:cs typeface="Arial" panose="020B0604020202020204" pitchFamily="34" charset="0"/>
            </a:rPr>
            <a:t>Niels-Henning Ørsted Pedersen (2013)</a:t>
          </a:r>
          <a:endParaRPr lang="da-DK" sz="14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i="0" kern="1200" baseline="0" dirty="0">
              <a:latin typeface="Arial" panose="020B0604020202020204" pitchFamily="34" charset="0"/>
              <a:cs typeface="Arial" panose="020B0604020202020204" pitchFamily="34" charset="0"/>
            </a:rPr>
            <a:t>En række indspilningsaftaler mellem Niels-Henning Ørsted Pedersen og Steeplechase. </a:t>
          </a:r>
          <a:endParaRPr lang="da-DK"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kern="1200" baseline="0" dirty="0">
              <a:latin typeface="Arial" panose="020B0604020202020204" pitchFamily="34" charset="0"/>
              <a:cs typeface="Arial" panose="020B0604020202020204" pitchFamily="34" charset="0"/>
            </a:rPr>
            <a:t>Forskellige formuleringer i aftalerne.</a:t>
          </a:r>
          <a:endParaRPr lang="da-DK"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kern="1200" baseline="0" dirty="0">
              <a:latin typeface="Arial" panose="020B0604020202020204" pitchFamily="34" charset="0"/>
              <a:cs typeface="Arial" panose="020B0604020202020204" pitchFamily="34" charset="0"/>
            </a:rPr>
            <a:t>En af aftalerne omfattede ”alle rettigheder” – bortset fra komponistrettigheder, herunder ret til enhver form for kommerciel udnyttelse af materialet.”’</a:t>
          </a:r>
          <a:endParaRPr lang="da-DK"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kern="1200" baseline="0" dirty="0">
              <a:latin typeface="Arial" panose="020B0604020202020204" pitchFamily="34" charset="0"/>
              <a:cs typeface="Arial" panose="020B0604020202020204" pitchFamily="34" charset="0"/>
            </a:rPr>
            <a:t>Var de digitale rettigheder til værkerne overdraget til Steeplechase? </a:t>
          </a:r>
          <a:br>
            <a:rPr lang="da-DK" sz="1100" kern="1200" baseline="0" dirty="0">
              <a:latin typeface="Arial" panose="020B0604020202020204" pitchFamily="34" charset="0"/>
              <a:cs typeface="Arial" panose="020B0604020202020204" pitchFamily="34" charset="0"/>
            </a:rPr>
          </a:br>
          <a:endParaRPr lang="da-DK"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b="1" kern="1200" baseline="0" dirty="0">
              <a:latin typeface="Arial" panose="020B0604020202020204" pitchFamily="34" charset="0"/>
              <a:cs typeface="Arial" panose="020B0604020202020204" pitchFamily="34" charset="0"/>
            </a:rPr>
            <a:t>Østre Landsret JA</a:t>
          </a:r>
          <a:r>
            <a:rPr lang="da-DK" sz="1100" b="0" kern="1200" baseline="0" dirty="0">
              <a:latin typeface="Arial" panose="020B0604020202020204" pitchFamily="34" charset="0"/>
              <a:cs typeface="Arial" panose="020B0604020202020204" pitchFamily="34" charset="0"/>
            </a:rPr>
            <a:t> – overdragelsen omfattede digital distribution.</a:t>
          </a:r>
          <a:endParaRPr lang="da-DK"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b="0" kern="1200" baseline="0" dirty="0">
              <a:latin typeface="Arial" panose="020B0604020202020204" pitchFamily="34" charset="0"/>
              <a:cs typeface="Arial" panose="020B0604020202020204" pitchFamily="34" charset="0"/>
            </a:rPr>
            <a:t> Partnerne havde haft til hensigt at overdrage retten til fremtidige, digitale udnyttelsesformer. </a:t>
          </a:r>
          <a:endParaRPr lang="da-DK"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da-DK" sz="1100" b="0" kern="1200" dirty="0">
              <a:latin typeface="Arial" panose="020B0604020202020204" pitchFamily="34" charset="0"/>
              <a:cs typeface="Arial" panose="020B0604020202020204" pitchFamily="34" charset="0"/>
            </a:rPr>
            <a:t> Stiltiende accept fra kunstneren – ingen protest og royaltybetaling.</a:t>
          </a:r>
        </a:p>
      </dsp:txBody>
      <dsp:txXfrm>
        <a:off x="618942" y="618942"/>
        <a:ext cx="2988516" cy="2988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B50C2-BBA1-4B14-9E84-D91CBFF2083C}">
      <dsp:nvSpPr>
        <dsp:cNvPr id="0" name=""/>
        <dsp:cNvSpPr/>
      </dsp:nvSpPr>
      <dsp:spPr>
        <a:xfrm>
          <a:off x="1271107" y="0"/>
          <a:ext cx="2930393" cy="2931125"/>
        </a:xfrm>
        <a:prstGeom prst="ellipse">
          <a:avLst/>
        </a:prstGeom>
        <a:solidFill>
          <a:srgbClr val="003C4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444500">
            <a:lnSpc>
              <a:spcPct val="90000"/>
            </a:lnSpc>
            <a:spcBef>
              <a:spcPct val="0"/>
            </a:spcBef>
            <a:spcAft>
              <a:spcPct val="35000"/>
            </a:spcAft>
          </a:pPr>
          <a:r>
            <a:rPr lang="da-DK" sz="1000" b="1" kern="1200" dirty="0">
              <a:latin typeface="Arial" panose="020B0604020202020204" pitchFamily="34" charset="0"/>
              <a:cs typeface="Arial" panose="020B0604020202020204" pitchFamily="34" charset="0"/>
            </a:rPr>
            <a:t>Uden for musikbranchen: </a:t>
          </a:r>
          <a:endParaRPr lang="da-DK"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da-DK" sz="1000" kern="1200" dirty="0">
              <a:latin typeface="Arial" panose="020B0604020202020204" pitchFamily="34" charset="0"/>
              <a:cs typeface="Arial" panose="020B0604020202020204" pitchFamily="34" charset="0"/>
            </a:rPr>
            <a:t>U 1974.167 H (Soya) – film- og tv-rettigheder</a:t>
          </a:r>
          <a:br>
            <a:rPr lang="da-DK" sz="1000" kern="1200" dirty="0">
              <a:latin typeface="Arial" panose="020B0604020202020204" pitchFamily="34" charset="0"/>
              <a:cs typeface="Arial" panose="020B0604020202020204" pitchFamily="34" charset="0"/>
            </a:rPr>
          </a:br>
          <a:endParaRPr lang="da-DK"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da-DK" sz="1000" kern="1200" dirty="0">
              <a:latin typeface="Arial" panose="020B0604020202020204" pitchFamily="34" charset="0"/>
              <a:cs typeface="Arial" panose="020B0604020202020204" pitchFamily="34" charset="0"/>
            </a:rPr>
            <a:t>U 2002.1645 Ø (Lollikhus) – arkitekttegninger</a:t>
          </a:r>
        </a:p>
        <a:p>
          <a:pPr marL="57150" lvl="1" indent="-57150" algn="l" defTabSz="444500">
            <a:lnSpc>
              <a:spcPct val="90000"/>
            </a:lnSpc>
            <a:spcBef>
              <a:spcPct val="0"/>
            </a:spcBef>
            <a:spcAft>
              <a:spcPct val="15000"/>
            </a:spcAft>
            <a:buChar char="••"/>
          </a:pPr>
          <a:endParaRPr lang="da-DK"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da-DK" sz="1000" kern="1200" dirty="0">
              <a:latin typeface="Arial" panose="020B0604020202020204" pitchFamily="34" charset="0"/>
              <a:cs typeface="Arial" panose="020B0604020202020204" pitchFamily="34" charset="0"/>
            </a:rPr>
            <a:t>U 2012.2063 H (Dansk Film Skat)</a:t>
          </a:r>
          <a:br>
            <a:rPr lang="da-DK" sz="1000" kern="1200" dirty="0">
              <a:latin typeface="Arial" panose="020B0604020202020204" pitchFamily="34" charset="0"/>
              <a:cs typeface="Arial" panose="020B0604020202020204" pitchFamily="34" charset="0"/>
            </a:rPr>
          </a:br>
          <a:endParaRPr lang="da-DK"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da-DK" sz="1000" kern="1200" dirty="0">
              <a:latin typeface="Arial" panose="020B0604020202020204" pitchFamily="34" charset="0"/>
              <a:cs typeface="Arial" panose="020B0604020202020204" pitchFamily="34" charset="0"/>
            </a:rPr>
            <a:t>U 2014.888 H (</a:t>
          </a:r>
          <a:r>
            <a:rPr lang="da-DK" sz="1000" kern="1200" dirty="0" err="1">
              <a:latin typeface="Arial" panose="020B0604020202020204" pitchFamily="34" charset="0"/>
              <a:cs typeface="Arial" panose="020B0604020202020204" pitchFamily="34" charset="0"/>
            </a:rPr>
            <a:t>Jargil</a:t>
          </a:r>
          <a:r>
            <a:rPr lang="da-DK" sz="1000" kern="1200" dirty="0">
              <a:latin typeface="Arial" panose="020B0604020202020204" pitchFamily="34" charset="0"/>
              <a:cs typeface="Arial" panose="020B0604020202020204" pitchFamily="34" charset="0"/>
            </a:rPr>
            <a:t>) – reklamefilm</a:t>
          </a:r>
        </a:p>
        <a:p>
          <a:pPr marL="57150" lvl="1" indent="-57150" algn="l" defTabSz="444500">
            <a:lnSpc>
              <a:spcPct val="90000"/>
            </a:lnSpc>
            <a:spcBef>
              <a:spcPct val="0"/>
            </a:spcBef>
            <a:spcAft>
              <a:spcPct val="15000"/>
            </a:spcAft>
            <a:buChar char="••"/>
          </a:pPr>
          <a:endParaRPr lang="da-DK"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da-DK" sz="1000" kern="1200">
              <a:latin typeface="Arial" panose="020B0604020202020204" pitchFamily="34" charset="0"/>
              <a:cs typeface="Arial" panose="020B0604020202020204" pitchFamily="34" charset="0"/>
            </a:rPr>
            <a:t>U 2015.1505 Ø (Liberal Alliance)</a:t>
          </a:r>
        </a:p>
        <a:p>
          <a:pPr marL="114300" lvl="1" indent="-114300" algn="l" defTabSz="533400">
            <a:lnSpc>
              <a:spcPct val="90000"/>
            </a:lnSpc>
            <a:spcBef>
              <a:spcPct val="0"/>
            </a:spcBef>
            <a:spcAft>
              <a:spcPct val="15000"/>
            </a:spcAft>
            <a:buChar char="••"/>
          </a:pPr>
          <a:endParaRPr lang="da-DK" sz="1200" kern="1200" dirty="0"/>
        </a:p>
      </dsp:txBody>
      <dsp:txXfrm>
        <a:off x="1700253" y="429253"/>
        <a:ext cx="2072101" cy="207261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92315C8-C4E5-444A-9ECA-956EA52D88AB}" type="datetimeFigureOut">
              <a:rPr lang="da-DK" smtClean="0"/>
              <a:t>06-09-2022</a:t>
            </a:fld>
            <a:endParaRPr lang="da-DK"/>
          </a:p>
        </p:txBody>
      </p:sp>
      <p:sp>
        <p:nvSpPr>
          <p:cNvPr id="4" name="Pladsholder til slidebille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E8F2A6A-7BCC-A94A-944D-F41B0EF7013A}" type="slidenum">
              <a:rPr lang="da-DK" smtClean="0"/>
              <a:t>‹nr.›</a:t>
            </a:fld>
            <a:endParaRPr lang="da-DK"/>
          </a:p>
        </p:txBody>
      </p:sp>
    </p:spTree>
    <p:extLst>
      <p:ext uri="{BB962C8B-B14F-4D97-AF65-F5344CB8AC3E}">
        <p14:creationId xmlns:p14="http://schemas.microsoft.com/office/powerpoint/2010/main" val="369032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1</a:t>
            </a:fld>
            <a:endParaRPr lang="da-DK"/>
          </a:p>
        </p:txBody>
      </p:sp>
    </p:spTree>
    <p:extLst>
      <p:ext uri="{BB962C8B-B14F-4D97-AF65-F5344CB8AC3E}">
        <p14:creationId xmlns:p14="http://schemas.microsoft.com/office/powerpoint/2010/main" val="202854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10</a:t>
            </a:fld>
            <a:endParaRPr lang="da-DK"/>
          </a:p>
        </p:txBody>
      </p:sp>
    </p:spTree>
    <p:extLst>
      <p:ext uri="{BB962C8B-B14F-4D97-AF65-F5344CB8AC3E}">
        <p14:creationId xmlns:p14="http://schemas.microsoft.com/office/powerpoint/2010/main" val="136087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11</a:t>
            </a:fld>
            <a:endParaRPr lang="da-DK"/>
          </a:p>
        </p:txBody>
      </p:sp>
    </p:spTree>
    <p:extLst>
      <p:ext uri="{BB962C8B-B14F-4D97-AF65-F5344CB8AC3E}">
        <p14:creationId xmlns:p14="http://schemas.microsoft.com/office/powerpoint/2010/main" val="34238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12</a:t>
            </a:fld>
            <a:endParaRPr lang="da-DK"/>
          </a:p>
        </p:txBody>
      </p:sp>
    </p:spTree>
    <p:extLst>
      <p:ext uri="{BB962C8B-B14F-4D97-AF65-F5344CB8AC3E}">
        <p14:creationId xmlns:p14="http://schemas.microsoft.com/office/powerpoint/2010/main" val="1781717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13</a:t>
            </a:fld>
            <a:endParaRPr lang="da-DK"/>
          </a:p>
        </p:txBody>
      </p:sp>
    </p:spTree>
    <p:extLst>
      <p:ext uri="{BB962C8B-B14F-4D97-AF65-F5344CB8AC3E}">
        <p14:creationId xmlns:p14="http://schemas.microsoft.com/office/powerpoint/2010/main" val="246189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14</a:t>
            </a:fld>
            <a:endParaRPr lang="da-DK"/>
          </a:p>
        </p:txBody>
      </p:sp>
    </p:spTree>
    <p:extLst>
      <p:ext uri="{BB962C8B-B14F-4D97-AF65-F5344CB8AC3E}">
        <p14:creationId xmlns:p14="http://schemas.microsoft.com/office/powerpoint/2010/main" val="4264265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15</a:t>
            </a:fld>
            <a:endParaRPr lang="da-DK"/>
          </a:p>
        </p:txBody>
      </p:sp>
    </p:spTree>
    <p:extLst>
      <p:ext uri="{BB962C8B-B14F-4D97-AF65-F5344CB8AC3E}">
        <p14:creationId xmlns:p14="http://schemas.microsoft.com/office/powerpoint/2010/main" val="1098026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16</a:t>
            </a:fld>
            <a:endParaRPr lang="da-DK"/>
          </a:p>
        </p:txBody>
      </p:sp>
    </p:spTree>
    <p:extLst>
      <p:ext uri="{BB962C8B-B14F-4D97-AF65-F5344CB8AC3E}">
        <p14:creationId xmlns:p14="http://schemas.microsoft.com/office/powerpoint/2010/main" val="225849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17</a:t>
            </a:fld>
            <a:endParaRPr lang="da-DK"/>
          </a:p>
        </p:txBody>
      </p:sp>
    </p:spTree>
    <p:extLst>
      <p:ext uri="{BB962C8B-B14F-4D97-AF65-F5344CB8AC3E}">
        <p14:creationId xmlns:p14="http://schemas.microsoft.com/office/powerpoint/2010/main" val="329031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18</a:t>
            </a:fld>
            <a:endParaRPr lang="da-DK"/>
          </a:p>
        </p:txBody>
      </p:sp>
    </p:spTree>
    <p:extLst>
      <p:ext uri="{BB962C8B-B14F-4D97-AF65-F5344CB8AC3E}">
        <p14:creationId xmlns:p14="http://schemas.microsoft.com/office/powerpoint/2010/main" val="69476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19</a:t>
            </a:fld>
            <a:endParaRPr lang="da-DK"/>
          </a:p>
        </p:txBody>
      </p:sp>
    </p:spTree>
    <p:extLst>
      <p:ext uri="{BB962C8B-B14F-4D97-AF65-F5344CB8AC3E}">
        <p14:creationId xmlns:p14="http://schemas.microsoft.com/office/powerpoint/2010/main" val="100891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2</a:t>
            </a:fld>
            <a:endParaRPr lang="da-DK"/>
          </a:p>
        </p:txBody>
      </p:sp>
    </p:spTree>
    <p:extLst>
      <p:ext uri="{BB962C8B-B14F-4D97-AF65-F5344CB8AC3E}">
        <p14:creationId xmlns:p14="http://schemas.microsoft.com/office/powerpoint/2010/main" val="316066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Sebastian </a:t>
            </a:r>
            <a:r>
              <a:rPr lang="da-DK" dirty="0" err="1" smtClean="0"/>
              <a:t>Pichler</a:t>
            </a:r>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3</a:t>
            </a:fld>
            <a:endParaRPr lang="da-DK"/>
          </a:p>
        </p:txBody>
      </p:sp>
    </p:spTree>
    <p:extLst>
      <p:ext uri="{BB962C8B-B14F-4D97-AF65-F5344CB8AC3E}">
        <p14:creationId xmlns:p14="http://schemas.microsoft.com/office/powerpoint/2010/main" val="353005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28. dec. 2021 – Bekendtgørelse om vederlagsordning</a:t>
            </a:r>
            <a:r>
              <a:rPr lang="da-DK" baseline="0" dirty="0" smtClean="0"/>
              <a:t> for eksemplarfremstilling til privat brug - </a:t>
            </a:r>
            <a:r>
              <a:rPr lang="da-DK" sz="1200" b="0" i="0" kern="1200" dirty="0" smtClean="0">
                <a:solidFill>
                  <a:schemeClr val="tx1"/>
                </a:solidFill>
                <a:effectLst/>
                <a:latin typeface="+mn-lt"/>
                <a:ea typeface="+mn-ea"/>
                <a:cs typeface="+mn-cs"/>
              </a:rPr>
              <a:t> efter forhandling med </a:t>
            </a:r>
            <a:r>
              <a:rPr lang="da-DK" sz="1200" b="0" i="0" kern="1200" dirty="0" err="1" smtClean="0">
                <a:solidFill>
                  <a:schemeClr val="tx1"/>
                </a:solidFill>
                <a:effectLst/>
                <a:latin typeface="+mn-lt"/>
                <a:ea typeface="+mn-ea"/>
                <a:cs typeface="+mn-cs"/>
              </a:rPr>
              <a:t>Copydan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KulturPlus</a:t>
            </a:r>
            <a:endParaRPr lang="da-DK"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Louvre og Marine Le Pen sagen</a:t>
            </a:r>
            <a:r>
              <a:rPr lang="fr-FR" sz="1200" b="0" i="0" kern="1200" baseline="0" dirty="0" smtClean="0">
                <a:solidFill>
                  <a:schemeClr val="tx1"/>
                </a:solidFill>
                <a:effectLst/>
                <a:latin typeface="+mn-lt"/>
                <a:ea typeface="+mn-ea"/>
                <a:cs typeface="+mn-cs"/>
              </a:rPr>
              <a:t> </a:t>
            </a:r>
            <a:r>
              <a:rPr lang="da-DK" sz="1200" b="0" i="0" u="none" strike="noStrike" kern="1200" dirty="0" smtClean="0">
                <a:solidFill>
                  <a:schemeClr val="tx1"/>
                </a:solidFill>
                <a:effectLst/>
                <a:latin typeface="+mn-lt"/>
                <a:ea typeface="+mn-ea"/>
                <a:cs typeface="+mn-cs"/>
              </a:rPr>
              <a:t/>
            </a:r>
            <a:br>
              <a:rPr lang="da-DK" sz="1200" b="0" i="0" u="none" strike="noStrike" kern="1200" dirty="0" smtClean="0">
                <a:solidFill>
                  <a:schemeClr val="tx1"/>
                </a:solidFill>
                <a:effectLst/>
                <a:latin typeface="+mn-lt"/>
                <a:ea typeface="+mn-ea"/>
                <a:cs typeface="+mn-cs"/>
              </a:rPr>
            </a:br>
            <a:r>
              <a:rPr lang="da-DK" sz="1200" b="0" i="0" u="none" strike="noStrike" kern="1200" dirty="0" smtClean="0">
                <a:solidFill>
                  <a:schemeClr val="tx1"/>
                </a:solidFill>
                <a:effectLst/>
                <a:latin typeface="+mn-lt"/>
                <a:ea typeface="+mn-ea"/>
                <a:cs typeface="+mn-cs"/>
              </a:rPr>
              <a:t>   </a:t>
            </a:r>
          </a:p>
          <a:p>
            <a:pPr fontAlgn="b"/>
            <a:r>
              <a:rPr lang="da-DK" sz="1200" b="0" i="0" u="none" strike="noStrike" kern="1200" dirty="0" smtClean="0">
                <a:solidFill>
                  <a:schemeClr val="tx1"/>
                </a:solidFill>
                <a:effectLst/>
                <a:latin typeface="+mn-lt"/>
                <a:ea typeface="+mn-ea"/>
                <a:cs typeface="+mn-cs"/>
              </a:rPr>
              <a:t>Pressemeddelelse fra EU d. 10.01 2022</a:t>
            </a:r>
          </a:p>
          <a:p>
            <a:pPr fontAlgn="b"/>
            <a:r>
              <a:rPr lang="da-DK" sz="1200" b="0" i="0" u="none" strike="noStrike" kern="1200" dirty="0" smtClean="0">
                <a:solidFill>
                  <a:schemeClr val="tx1"/>
                </a:solidFill>
                <a:effectLst/>
                <a:latin typeface="+mn-lt"/>
                <a:ea typeface="+mn-ea"/>
                <a:cs typeface="+mn-cs"/>
              </a:rPr>
              <a:t>€47 millioner til beskyttelse af </a:t>
            </a:r>
            <a:r>
              <a:rPr lang="da-DK" sz="1200" b="0" i="0" u="none" strike="noStrike" kern="1200" dirty="0" err="1" smtClean="0">
                <a:solidFill>
                  <a:schemeClr val="tx1"/>
                </a:solidFill>
                <a:effectLst/>
                <a:latin typeface="+mn-lt"/>
                <a:ea typeface="+mn-ea"/>
                <a:cs typeface="+mn-cs"/>
              </a:rPr>
              <a:t>SMV'ers</a:t>
            </a:r>
            <a:r>
              <a:rPr lang="da-DK" sz="1200" b="0" i="0" u="none" strike="noStrike" kern="1200" dirty="0" smtClean="0">
                <a:solidFill>
                  <a:schemeClr val="tx1"/>
                </a:solidFill>
                <a:effectLst/>
                <a:latin typeface="+mn-lt"/>
                <a:ea typeface="+mn-ea"/>
                <a:cs typeface="+mn-cs"/>
              </a:rPr>
              <a:t> ophavsret</a:t>
            </a:r>
          </a:p>
          <a:p>
            <a:pPr fontAlgn="ctr"/>
            <a:r>
              <a:rPr lang="da-DK" sz="1200" b="0" i="0" u="none" strike="noStrike" kern="1200" dirty="0" smtClean="0">
                <a:solidFill>
                  <a:schemeClr val="tx1"/>
                </a:solidFill>
                <a:effectLst/>
                <a:latin typeface="+mn-lt"/>
                <a:ea typeface="+mn-ea"/>
                <a:cs typeface="+mn-cs"/>
              </a:rPr>
              <a:t>EU lancerer sin nye SMV-fond, som tilbyder EU-baserede </a:t>
            </a:r>
            <a:r>
              <a:rPr lang="da-DK" sz="1200" b="0" i="0" u="none" strike="noStrike" kern="1200" dirty="0" err="1" smtClean="0">
                <a:solidFill>
                  <a:schemeClr val="tx1"/>
                </a:solidFill>
                <a:effectLst/>
                <a:latin typeface="+mn-lt"/>
                <a:ea typeface="+mn-ea"/>
                <a:cs typeface="+mn-cs"/>
              </a:rPr>
              <a:t>SMV'er</a:t>
            </a:r>
            <a:r>
              <a:rPr lang="da-DK" sz="1200" b="0" i="0" u="none" strike="noStrike" kern="1200" dirty="0" smtClean="0">
                <a:solidFill>
                  <a:schemeClr val="tx1"/>
                </a:solidFill>
                <a:effectLst/>
                <a:latin typeface="+mn-lt"/>
                <a:ea typeface="+mn-ea"/>
                <a:cs typeface="+mn-cs"/>
              </a:rPr>
              <a:t> værdikuponer som hjælp til at beskytte deres intellektuelle ejendomsret. Dette er EU's anden SMV-fond, som har til formål at støtte </a:t>
            </a:r>
            <a:r>
              <a:rPr lang="da-DK" sz="1200" b="0" i="0" u="none" strike="noStrike" kern="1200" dirty="0" err="1" smtClean="0">
                <a:solidFill>
                  <a:schemeClr val="tx1"/>
                </a:solidFill>
                <a:effectLst/>
                <a:latin typeface="+mn-lt"/>
                <a:ea typeface="+mn-ea"/>
                <a:cs typeface="+mn-cs"/>
              </a:rPr>
              <a:t>SMV'er</a:t>
            </a:r>
            <a:r>
              <a:rPr lang="da-DK" sz="1200" b="0" i="0" u="none" strike="noStrike" kern="1200" dirty="0" smtClean="0">
                <a:solidFill>
                  <a:schemeClr val="tx1"/>
                </a:solidFill>
                <a:effectLst/>
                <a:latin typeface="+mn-lt"/>
                <a:ea typeface="+mn-ea"/>
                <a:cs typeface="+mn-cs"/>
              </a:rPr>
              <a:t> i deres covid-19-genopretning og den grønne og digitale omstilling i de næste tre år (2022-2024).</a:t>
            </a:r>
          </a:p>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4</a:t>
            </a:fld>
            <a:endParaRPr lang="da-DK"/>
          </a:p>
        </p:txBody>
      </p:sp>
    </p:spTree>
    <p:extLst>
      <p:ext uri="{BB962C8B-B14F-4D97-AF65-F5344CB8AC3E}">
        <p14:creationId xmlns:p14="http://schemas.microsoft.com/office/powerpoint/2010/main" val="133869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3189707-6573-4A57-9BAD-85682850777B}" type="slidenum">
              <a:rPr lang="da-DK" smtClean="0"/>
              <a:t>5</a:t>
            </a:fld>
            <a:endParaRPr lang="da-DK"/>
          </a:p>
        </p:txBody>
      </p:sp>
    </p:spTree>
    <p:extLst>
      <p:ext uri="{BB962C8B-B14F-4D97-AF65-F5344CB8AC3E}">
        <p14:creationId xmlns:p14="http://schemas.microsoft.com/office/powerpoint/2010/main" val="4049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6</a:t>
            </a:fld>
            <a:endParaRPr lang="da-DK"/>
          </a:p>
        </p:txBody>
      </p:sp>
    </p:spTree>
    <p:extLst>
      <p:ext uri="{BB962C8B-B14F-4D97-AF65-F5344CB8AC3E}">
        <p14:creationId xmlns:p14="http://schemas.microsoft.com/office/powerpoint/2010/main" val="192223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7</a:t>
            </a:fld>
            <a:endParaRPr lang="da-DK"/>
          </a:p>
        </p:txBody>
      </p:sp>
    </p:spTree>
    <p:extLst>
      <p:ext uri="{BB962C8B-B14F-4D97-AF65-F5344CB8AC3E}">
        <p14:creationId xmlns:p14="http://schemas.microsoft.com/office/powerpoint/2010/main" val="3267736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8</a:t>
            </a:fld>
            <a:endParaRPr lang="da-DK"/>
          </a:p>
        </p:txBody>
      </p:sp>
    </p:spTree>
    <p:extLst>
      <p:ext uri="{BB962C8B-B14F-4D97-AF65-F5344CB8AC3E}">
        <p14:creationId xmlns:p14="http://schemas.microsoft.com/office/powerpoint/2010/main" val="114868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3189707-6573-4A57-9BAD-85682850777B}" type="slidenum">
              <a:rPr lang="da-DK" smtClean="0"/>
              <a:t>9</a:t>
            </a:fld>
            <a:endParaRPr lang="da-DK"/>
          </a:p>
        </p:txBody>
      </p:sp>
    </p:spTree>
    <p:extLst>
      <p:ext uri="{BB962C8B-B14F-4D97-AF65-F5344CB8AC3E}">
        <p14:creationId xmlns:p14="http://schemas.microsoft.com/office/powerpoint/2010/main" val="239977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67B8C7EA-09CE-47D9-839A-611A6BCD1221}"/>
              </a:ext>
            </a:extLst>
          </p:cNvPr>
          <p:cNvSpPr/>
          <p:nvPr userDrawn="1"/>
        </p:nvSpPr>
        <p:spPr>
          <a:xfrm>
            <a:off x="9423920" y="4077478"/>
            <a:ext cx="2865512" cy="2883159"/>
          </a:xfrm>
          <a:prstGeom prst="ellipse">
            <a:avLst/>
          </a:prstGeom>
          <a:noFill/>
          <a:ln w="228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EC730777-769F-4CFE-960E-698F4F340DFD}"/>
              </a:ext>
            </a:extLst>
          </p:cNvPr>
          <p:cNvSpPr/>
          <p:nvPr userDrawn="1"/>
        </p:nvSpPr>
        <p:spPr>
          <a:xfrm>
            <a:off x="9930781" y="4077478"/>
            <a:ext cx="1851790" cy="2862322"/>
          </a:xfrm>
          <a:prstGeom prst="rect">
            <a:avLst/>
          </a:prstGeom>
          <a:noFill/>
        </p:spPr>
        <p:txBody>
          <a:bodyPr wrap="none" lIns="91440" tIns="45720" rIns="91440" bIns="45720">
            <a:spAutoFit/>
          </a:bodyPr>
          <a:lstStyle/>
          <a:p>
            <a:pPr algn="ctr"/>
            <a:r>
              <a:rPr lang="da-DK" sz="18000" b="1" cap="none" spc="0" dirty="0">
                <a:ln w="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a:t>
            </a:r>
          </a:p>
        </p:txBody>
      </p:sp>
    </p:spTree>
    <p:extLst>
      <p:ext uri="{BB962C8B-B14F-4D97-AF65-F5344CB8AC3E}">
        <p14:creationId xmlns:p14="http://schemas.microsoft.com/office/powerpoint/2010/main" val="240355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AEC74-A2D2-4172-9E80-463F94224BF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726792A-6C75-48BB-9971-48795629AD68}"/>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46AFC1-804A-433E-82DD-AC156BE8363F}"/>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5" name="Pladsholder til sidefod 4">
            <a:extLst>
              <a:ext uri="{FF2B5EF4-FFF2-40B4-BE49-F238E27FC236}">
                <a16:creationId xmlns:a16="http://schemas.microsoft.com/office/drawing/2014/main" id="{F4B78FB2-0476-474C-BB32-543F0076919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B08C5C2-53D8-43DE-AC29-2D67B660D38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230707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0F54D55-A1E8-4055-83A3-74F087423F3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B57022-2D4E-4AD1-BCD9-D22BA0863780}"/>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307421A-AEE8-4F5C-B6D9-168721698A1C}"/>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5" name="Pladsholder til sidefod 4">
            <a:extLst>
              <a:ext uri="{FF2B5EF4-FFF2-40B4-BE49-F238E27FC236}">
                <a16:creationId xmlns:a16="http://schemas.microsoft.com/office/drawing/2014/main" id="{5E53033A-E3CF-4F47-8FEA-11262EA9B25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6B35796-A47B-413D-AA44-3646BA97274C}"/>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1377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billede m. boks, blå">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C8E680-5A86-418D-AAEE-D3A4D5BC83FF}"/>
              </a:ext>
            </a:extLst>
          </p:cNvPr>
          <p:cNvSpPr>
            <a:spLocks noGrp="1"/>
          </p:cNvSpPr>
          <p:nvPr>
            <p:ph type="pic" sz="quarter" idx="21" hasCustomPrompt="1"/>
          </p:nvPr>
        </p:nvSpPr>
        <p:spPr>
          <a:xfrm>
            <a:off x="0" y="0"/>
            <a:ext cx="12194787" cy="6861600"/>
          </a:xfrm>
          <a:custGeom>
            <a:avLst/>
            <a:gdLst>
              <a:gd name="connsiteX0" fmla="*/ 0 w 12190410"/>
              <a:gd name="connsiteY0" fmla="*/ 0 h 6857998"/>
              <a:gd name="connsiteX1" fmla="*/ 12190410 w 12190410"/>
              <a:gd name="connsiteY1" fmla="*/ 0 h 6857998"/>
              <a:gd name="connsiteX2" fmla="*/ 12190410 w 12190410"/>
              <a:gd name="connsiteY2" fmla="*/ 6857998 h 6857998"/>
              <a:gd name="connsiteX3" fmla="*/ 0 w 1219041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0410" h="6857998">
                <a:moveTo>
                  <a:pt x="0" y="0"/>
                </a:moveTo>
                <a:lnTo>
                  <a:pt x="12190410" y="0"/>
                </a:lnTo>
                <a:lnTo>
                  <a:pt x="12190410" y="6857998"/>
                </a:lnTo>
                <a:lnTo>
                  <a:pt x="0" y="6857998"/>
                </a:lnTo>
                <a:close/>
              </a:path>
            </a:pathLst>
          </a:custGeom>
          <a:solidFill>
            <a:schemeClr val="bg1">
              <a:lumMod val="95000"/>
            </a:schemeClr>
          </a:solidFill>
        </p:spPr>
        <p:txBody>
          <a:bodyPr wrap="square" tIns="72000">
            <a:noAutofit/>
          </a:bodyPr>
          <a:lstStyle>
            <a:lvl1pPr marL="0" indent="0" algn="ctr">
              <a:buNone/>
              <a:defRPr sz="1400"/>
            </a:lvl1pPr>
          </a:lstStyle>
          <a:p>
            <a:pPr marL="0" marR="0" lvl="0" indent="0" algn="ctr" defTabSz="914400" rtl="0" eaLnBrk="1" fontAlgn="auto" latinLnBrk="0" hangingPunct="1">
              <a:lnSpc>
                <a:spcPct val="117000"/>
              </a:lnSpc>
              <a:spcBef>
                <a:spcPts val="0"/>
              </a:spcBef>
              <a:spcAft>
                <a:spcPts val="600"/>
              </a:spcAft>
              <a:buClr>
                <a:schemeClr val="accent1"/>
              </a:buClr>
              <a:buSzTx/>
              <a:buFont typeface="Arial" panose="020B0604020202020204" pitchFamily="34" charset="0"/>
              <a:buNone/>
              <a:tabLst/>
              <a:defRPr/>
            </a:pPr>
            <a:r>
              <a:rPr lang="da-DK"/>
              <a:t>Marker boks med musen og indsæt et billede via Templafy</a:t>
            </a:r>
          </a:p>
          <a:p>
            <a:endParaRPr lang="da-DK"/>
          </a:p>
        </p:txBody>
      </p:sp>
      <p:sp>
        <p:nvSpPr>
          <p:cNvPr id="5" name="Text Placeholder 4">
            <a:extLst>
              <a:ext uri="{FF2B5EF4-FFF2-40B4-BE49-F238E27FC236}">
                <a16:creationId xmlns:a16="http://schemas.microsoft.com/office/drawing/2014/main" id="{D0CDEA65-2F16-4FCA-9ED6-DFDFF4A2D636}"/>
              </a:ext>
            </a:extLst>
          </p:cNvPr>
          <p:cNvSpPr>
            <a:spLocks noGrp="1"/>
          </p:cNvSpPr>
          <p:nvPr>
            <p:ph type="body" sz="quarter" idx="20" hasCustomPrompt="1"/>
          </p:nvPr>
        </p:nvSpPr>
        <p:spPr>
          <a:xfrm>
            <a:off x="507666" y="1"/>
            <a:ext cx="4507500" cy="5662613"/>
          </a:xfrm>
          <a:solidFill>
            <a:srgbClr val="003C46">
              <a:alpha val="90000"/>
            </a:srgbClr>
          </a:solidFill>
        </p:spPr>
        <p:txBody>
          <a:bodyPr>
            <a:normAutofit/>
          </a:bodyPr>
          <a:lstStyle>
            <a:lvl1pPr marL="0" indent="0">
              <a:buNone/>
              <a:defRPr sz="100"/>
            </a:lvl1pPr>
          </a:lstStyle>
          <a:p>
            <a:pPr lvl="0"/>
            <a:r>
              <a:rPr lang="da-DK"/>
              <a:t>.</a:t>
            </a:r>
          </a:p>
        </p:txBody>
      </p:sp>
      <p:sp>
        <p:nvSpPr>
          <p:cNvPr id="8" name="Titel 1"/>
          <p:cNvSpPr>
            <a:spLocks noGrp="1"/>
          </p:cNvSpPr>
          <p:nvPr>
            <p:ph type="title" hasCustomPrompt="1"/>
          </p:nvPr>
        </p:nvSpPr>
        <p:spPr>
          <a:xfrm>
            <a:off x="791959" y="1660526"/>
            <a:ext cx="3938913" cy="2896489"/>
          </a:xfrm>
          <a:prstGeom prst="rect">
            <a:avLst/>
          </a:prstGeom>
          <a:noFill/>
        </p:spPr>
        <p:txBody>
          <a:bodyPr wrap="square" lIns="0" tIns="0" rIns="0" bIns="0" anchor="b" anchorCtr="0"/>
          <a:lstStyle>
            <a:lvl1pPr>
              <a:lnSpc>
                <a:spcPct val="83000"/>
              </a:lnSpc>
              <a:defRPr sz="4400">
                <a:solidFill>
                  <a:schemeClr val="bg1"/>
                </a:solidFill>
              </a:defRPr>
            </a:lvl1pPr>
          </a:lstStyle>
          <a:p>
            <a:r>
              <a:rPr lang="da-DK" noProof="0"/>
              <a:t>Klik</a:t>
            </a:r>
            <a:r>
              <a:rPr lang="da-DK"/>
              <a:t> og indsæt titel</a:t>
            </a:r>
          </a:p>
        </p:txBody>
      </p:sp>
      <p:sp>
        <p:nvSpPr>
          <p:cNvPr id="3" name="Undertitel 2"/>
          <p:cNvSpPr>
            <a:spLocks noGrp="1"/>
          </p:cNvSpPr>
          <p:nvPr>
            <p:ph type="subTitle" idx="1" hasCustomPrompt="1"/>
          </p:nvPr>
        </p:nvSpPr>
        <p:spPr>
          <a:xfrm>
            <a:off x="791959" y="4722424"/>
            <a:ext cx="3938913" cy="622800"/>
          </a:xfrm>
        </p:spPr>
        <p:txBody>
          <a:bodyPr>
            <a:normAutofit/>
          </a:bodyPr>
          <a:lstStyle>
            <a:lvl1pPr marL="0" indent="0" algn="l">
              <a:lnSpc>
                <a:spcPct val="100000"/>
              </a:lnSpc>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og indsæt underrubrik</a:t>
            </a:r>
          </a:p>
        </p:txBody>
      </p:sp>
      <p:sp>
        <p:nvSpPr>
          <p:cNvPr id="10" name="Text Placeholder 6">
            <a:extLst>
              <a:ext uri="{FF2B5EF4-FFF2-40B4-BE49-F238E27FC236}">
                <a16:creationId xmlns:a16="http://schemas.microsoft.com/office/drawing/2014/main" id="{090C3926-F226-499B-A042-37A5F245D632}"/>
              </a:ext>
            </a:extLst>
          </p:cNvPr>
          <p:cNvSpPr>
            <a:spLocks noGrp="1"/>
          </p:cNvSpPr>
          <p:nvPr>
            <p:ph type="body" sz="quarter" idx="16" hasCustomPrompt="1"/>
          </p:nvPr>
        </p:nvSpPr>
        <p:spPr>
          <a:xfrm>
            <a:off x="468061" y="6546946"/>
            <a:ext cx="1928351" cy="267855"/>
          </a:xfrm>
        </p:spPr>
        <p:txBody>
          <a:bodyPr>
            <a:noAutofit/>
          </a:bodyPr>
          <a:lstStyle>
            <a:lvl1pPr marL="0" indent="0">
              <a:buNone/>
              <a:defRPr sz="900">
                <a:solidFill>
                  <a:schemeClr val="accent1"/>
                </a:solidFill>
              </a:defRPr>
            </a:lvl1pPr>
          </a:lstStyle>
          <a:p>
            <a:pPr lvl="0"/>
            <a:r>
              <a:rPr lang="da-DK"/>
              <a:t>CVR. NO.: DK 62 60 67 11</a:t>
            </a:r>
          </a:p>
        </p:txBody>
      </p:sp>
      <p:sp>
        <p:nvSpPr>
          <p:cNvPr id="11" name="Text Placeholder 5">
            <a:extLst>
              <a:ext uri="{FF2B5EF4-FFF2-40B4-BE49-F238E27FC236}">
                <a16:creationId xmlns:a16="http://schemas.microsoft.com/office/drawing/2014/main" id="{4CE1B363-8930-44E5-8DDF-D66669C214BA}"/>
              </a:ext>
            </a:extLst>
          </p:cNvPr>
          <p:cNvSpPr>
            <a:spLocks noGrp="1"/>
          </p:cNvSpPr>
          <p:nvPr>
            <p:ph type="body" sz="quarter" idx="18" hasCustomPrompt="1"/>
          </p:nvPr>
        </p:nvSpPr>
        <p:spPr>
          <a:xfrm>
            <a:off x="9265464" y="476672"/>
            <a:ext cx="2444322" cy="464484"/>
          </a:xfrm>
          <a:blipFill>
            <a:blip r:embed="rId2">
              <a:extLst>
                <a:ext uri="{96DAC541-7B7A-43D3-8B79-37D633B846F1}">
                  <asvg:svgBlip xmlns="" xmlns:asvg="http://schemas.microsoft.com/office/drawing/2016/SVG/main" r:embed="rId3"/>
                </a:ext>
              </a:extLst>
            </a:blip>
            <a:stretch>
              <a:fillRect/>
            </a:stretch>
          </a:blipFill>
        </p:spPr>
        <p:txBody>
          <a:bodyPr>
            <a:normAutofit/>
          </a:bodyPr>
          <a:lstStyle>
            <a:lvl1pPr marL="0" indent="0">
              <a:buNone/>
              <a:defRPr sz="100"/>
            </a:lvl1pPr>
          </a:lstStyle>
          <a:p>
            <a:pPr lvl="0"/>
            <a:r>
              <a:rPr lang="en-US"/>
              <a:t>.</a:t>
            </a:r>
          </a:p>
        </p:txBody>
      </p:sp>
      <p:sp>
        <p:nvSpPr>
          <p:cNvPr id="13" name="Text Placeholder 23">
            <a:extLst>
              <a:ext uri="{FF2B5EF4-FFF2-40B4-BE49-F238E27FC236}">
                <a16:creationId xmlns:a16="http://schemas.microsoft.com/office/drawing/2014/main" id="{0186897C-35E2-4D5E-82E3-CBFF96A1D2C1}"/>
              </a:ext>
            </a:extLst>
          </p:cNvPr>
          <p:cNvSpPr>
            <a:spLocks noGrp="1"/>
          </p:cNvSpPr>
          <p:nvPr>
            <p:ph type="body" sz="quarter" idx="19" hasCustomPrompt="1"/>
          </p:nvPr>
        </p:nvSpPr>
        <p:spPr>
          <a:xfrm>
            <a:off x="468061" y="6383709"/>
            <a:ext cx="11255065" cy="21600"/>
          </a:xfrm>
          <a:custGeom>
            <a:avLst/>
            <a:gdLst>
              <a:gd name="connsiteX0" fmla="*/ 8795558 w 11253600"/>
              <a:gd name="connsiteY0" fmla="*/ 0 h 21600"/>
              <a:gd name="connsiteX1" fmla="*/ 11253600 w 11253600"/>
              <a:gd name="connsiteY1" fmla="*/ 0 h 21600"/>
              <a:gd name="connsiteX2" fmla="*/ 11253600 w 11253600"/>
              <a:gd name="connsiteY2" fmla="*/ 21600 h 21600"/>
              <a:gd name="connsiteX3" fmla="*/ 8795558 w 11253600"/>
              <a:gd name="connsiteY3" fmla="*/ 21600 h 21600"/>
              <a:gd name="connsiteX4" fmla="*/ 0 w 11253600"/>
              <a:gd name="connsiteY4" fmla="*/ 0 h 21600"/>
              <a:gd name="connsiteX5" fmla="*/ 8579534 w 11253600"/>
              <a:gd name="connsiteY5" fmla="*/ 0 h 21600"/>
              <a:gd name="connsiteX6" fmla="*/ 8579534 w 11253600"/>
              <a:gd name="connsiteY6" fmla="*/ 21600 h 21600"/>
              <a:gd name="connsiteX7" fmla="*/ 0 w 11253600"/>
              <a:gd name="connsiteY7"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600" h="21600">
                <a:moveTo>
                  <a:pt x="8795558" y="0"/>
                </a:moveTo>
                <a:lnTo>
                  <a:pt x="11253600" y="0"/>
                </a:lnTo>
                <a:lnTo>
                  <a:pt x="11253600" y="21600"/>
                </a:lnTo>
                <a:lnTo>
                  <a:pt x="8795558" y="21600"/>
                </a:lnTo>
                <a:close/>
                <a:moveTo>
                  <a:pt x="0" y="0"/>
                </a:moveTo>
                <a:lnTo>
                  <a:pt x="8579534" y="0"/>
                </a:lnTo>
                <a:lnTo>
                  <a:pt x="8579534" y="21600"/>
                </a:lnTo>
                <a:lnTo>
                  <a:pt x="0" y="21600"/>
                </a:lnTo>
                <a:close/>
              </a:path>
            </a:pathLst>
          </a:custGeom>
          <a:solidFill>
            <a:schemeClr val="accent1"/>
          </a:solidFill>
        </p:spPr>
        <p:txBody>
          <a:bodyPr wrap="square">
            <a:noAutofit/>
          </a:bodyPr>
          <a:lstStyle>
            <a:lvl1pPr marL="0" indent="0">
              <a:buNone/>
              <a:defRPr sz="100"/>
            </a:lvl1pPr>
          </a:lstStyle>
          <a:p>
            <a:pPr lvl="0"/>
            <a:r>
              <a:rPr lang="en-US"/>
              <a:t>.</a:t>
            </a:r>
          </a:p>
        </p:txBody>
      </p:sp>
    </p:spTree>
    <p:extLst>
      <p:ext uri="{BB962C8B-B14F-4D97-AF65-F5344CB8AC3E}">
        <p14:creationId xmlns:p14="http://schemas.microsoft.com/office/powerpoint/2010/main" val="279635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med bille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6B6E-1B2B-4F33-BB3B-0152905BDB3B}"/>
              </a:ext>
            </a:extLst>
          </p:cNvPr>
          <p:cNvSpPr>
            <a:spLocks noGrp="1"/>
          </p:cNvSpPr>
          <p:nvPr>
            <p:ph type="title" hasCustomPrompt="1"/>
          </p:nvPr>
        </p:nvSpPr>
        <p:spPr/>
        <p:txBody>
          <a:bodyPr/>
          <a:lstStyle>
            <a:lvl1pPr>
              <a:defRPr/>
            </a:lvl1pPr>
          </a:lstStyle>
          <a:p>
            <a:r>
              <a:rPr lang="da-DK"/>
              <a:t>Klik og indsæt titel</a:t>
            </a:r>
          </a:p>
        </p:txBody>
      </p:sp>
      <p:sp>
        <p:nvSpPr>
          <p:cNvPr id="3" name="Pladsholder til tekst 2"/>
          <p:cNvSpPr>
            <a:spLocks noGrp="1"/>
          </p:cNvSpPr>
          <p:nvPr>
            <p:ph type="body" sz="quarter" idx="14" hasCustomPrompt="1"/>
          </p:nvPr>
        </p:nvSpPr>
        <p:spPr>
          <a:xfrm>
            <a:off x="467248" y="1628481"/>
            <a:ext cx="6495851" cy="4535783"/>
          </a:xfrm>
        </p:spPr>
        <p:txBody>
          <a:bodyPr/>
          <a:lstStyle/>
          <a:p>
            <a:pPr lvl="0"/>
            <a:r>
              <a:rPr lang="da-DK"/>
              <a:t>Klik og indsæt tekst, brug TAB for at gå frem i tekst-niveauer – for at gå tilbage, brug SHIFT + TAB</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3"/>
          <p:cNvSpPr>
            <a:spLocks noGrp="1"/>
          </p:cNvSpPr>
          <p:nvPr>
            <p:ph type="pic" sz="quarter" idx="13" hasCustomPrompt="1"/>
          </p:nvPr>
        </p:nvSpPr>
        <p:spPr>
          <a:xfrm>
            <a:off x="7164275" y="1639910"/>
            <a:ext cx="4558851" cy="4535784"/>
          </a:xfrm>
        </p:spPr>
        <p:txBody>
          <a:bodyPr tIns="0" anchor="t" anchorCtr="0"/>
          <a:lstStyle>
            <a:lvl1pPr marL="0" indent="0" algn="l">
              <a:buNone/>
              <a:defRPr sz="1400">
                <a:solidFill>
                  <a:schemeClr val="accent1"/>
                </a:solidFill>
              </a:defRPr>
            </a:lvl1pPr>
          </a:lstStyle>
          <a:p>
            <a:r>
              <a:rPr lang="da-DK" noProof="0"/>
              <a:t>Marker boks med musen og indsæt et billede via Templafy</a:t>
            </a:r>
          </a:p>
        </p:txBody>
      </p:sp>
    </p:spTree>
    <p:extLst>
      <p:ext uri="{BB962C8B-B14F-4D97-AF65-F5344CB8AC3E}">
        <p14:creationId xmlns:p14="http://schemas.microsoft.com/office/powerpoint/2010/main" val="385834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 grå tekstboks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F2B1-D2C3-40AA-93BA-E03DA1C2BD8D}"/>
              </a:ext>
            </a:extLst>
          </p:cNvPr>
          <p:cNvSpPr>
            <a:spLocks noGrp="1"/>
          </p:cNvSpPr>
          <p:nvPr>
            <p:ph type="title" hasCustomPrompt="1"/>
          </p:nvPr>
        </p:nvSpPr>
        <p:spPr/>
        <p:txBody>
          <a:bodyPr/>
          <a:lstStyle>
            <a:lvl1pPr>
              <a:defRPr/>
            </a:lvl1pPr>
          </a:lstStyle>
          <a:p>
            <a:r>
              <a:rPr lang="da-DK"/>
              <a:t>Klik og indsæt titel</a:t>
            </a:r>
          </a:p>
        </p:txBody>
      </p:sp>
      <p:sp>
        <p:nvSpPr>
          <p:cNvPr id="3" name="Pladsholder til tekst 2"/>
          <p:cNvSpPr>
            <a:spLocks noGrp="1"/>
          </p:cNvSpPr>
          <p:nvPr>
            <p:ph type="body" sz="quarter" idx="14" hasCustomPrompt="1"/>
          </p:nvPr>
        </p:nvSpPr>
        <p:spPr>
          <a:xfrm>
            <a:off x="467249" y="1628775"/>
            <a:ext cx="5511634" cy="4535488"/>
          </a:xfrm>
          <a:solidFill>
            <a:schemeClr val="bg2">
              <a:lumMod val="20000"/>
              <a:lumOff val="80000"/>
            </a:schemeClr>
          </a:solidFill>
        </p:spPr>
        <p:txBody>
          <a:bodyPr lIns="72000" tIns="72000" rIns="72000" bIns="72000"/>
          <a:lstStyle/>
          <a:p>
            <a:pPr lvl="0"/>
            <a:r>
              <a:rPr lang="da-DK"/>
              <a:t>Klik og indsæt tekst, brug TAB for at gå frem i tekst-niveauer – for at gå tilbage, brug SHIFT + TAB</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
          <p:cNvSpPr>
            <a:spLocks noGrp="1"/>
          </p:cNvSpPr>
          <p:nvPr>
            <p:ph type="body" sz="quarter" idx="15" hasCustomPrompt="1"/>
          </p:nvPr>
        </p:nvSpPr>
        <p:spPr>
          <a:xfrm>
            <a:off x="6207209" y="1628775"/>
            <a:ext cx="5511634" cy="4535488"/>
          </a:xfrm>
          <a:solidFill>
            <a:schemeClr val="bg2">
              <a:lumMod val="20000"/>
              <a:lumOff val="80000"/>
            </a:schemeClr>
          </a:solidFill>
        </p:spPr>
        <p:txBody>
          <a:bodyPr lIns="72000" tIns="72000" rIns="72000" bIns="72000"/>
          <a:lstStyle/>
          <a:p>
            <a:pPr lvl="0"/>
            <a:r>
              <a:rPr lang="da-DK"/>
              <a:t>Klik og indsæt tekst, brug TAB for at gå frem i tekst-niveauer – for at gå tilbage, brug SHIFT + TAB</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19529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itat 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364" y="1660525"/>
            <a:ext cx="8338337" cy="2911078"/>
          </a:xfrm>
          <a:prstGeom prst="rect">
            <a:avLst/>
          </a:prstGeom>
        </p:spPr>
        <p:txBody>
          <a:bodyPr anchor="b" anchorCtr="0">
            <a:normAutofit/>
          </a:bodyPr>
          <a:lstStyle>
            <a:lvl1pPr>
              <a:lnSpc>
                <a:spcPct val="83000"/>
              </a:lnSpc>
              <a:defRPr sz="5600">
                <a:solidFill>
                  <a:schemeClr val="accent1"/>
                </a:solidFill>
              </a:defRPr>
            </a:lvl1pPr>
          </a:lstStyle>
          <a:p>
            <a:r>
              <a:rPr lang="da-DK"/>
              <a:t>Klik og indsæt citat</a:t>
            </a:r>
          </a:p>
        </p:txBody>
      </p:sp>
      <p:sp>
        <p:nvSpPr>
          <p:cNvPr id="4" name="Pladsholder til tekst 2"/>
          <p:cNvSpPr>
            <a:spLocks noGrp="1"/>
          </p:cNvSpPr>
          <p:nvPr>
            <p:ph type="body" sz="quarter" idx="13" hasCustomPrompt="1"/>
          </p:nvPr>
        </p:nvSpPr>
        <p:spPr>
          <a:xfrm>
            <a:off x="508364" y="4745210"/>
            <a:ext cx="8338685" cy="286270"/>
          </a:xfrm>
        </p:spPr>
        <p:txBody>
          <a:bodyPr/>
          <a:lstStyle>
            <a:lvl1pPr marL="288000" indent="-288000">
              <a:lnSpc>
                <a:spcPct val="100000"/>
              </a:lnSpc>
              <a:buClr>
                <a:schemeClr val="accent1"/>
              </a:buClr>
              <a:buFont typeface="Arial" panose="020B0604020202020204" pitchFamily="34" charset="0"/>
              <a:buChar char="—"/>
              <a:defRPr sz="1600" i="0">
                <a:solidFill>
                  <a:schemeClr val="accent1"/>
                </a:solidFill>
              </a:defRPr>
            </a:lvl1pPr>
          </a:lstStyle>
          <a:p>
            <a:pPr lvl="0"/>
            <a:r>
              <a:rPr lang="da-DK"/>
              <a:t>Klik og indsæt citat afsender</a:t>
            </a:r>
          </a:p>
        </p:txBody>
      </p:sp>
    </p:spTree>
    <p:extLst>
      <p:ext uri="{BB962C8B-B14F-4D97-AF65-F5344CB8AC3E}">
        <p14:creationId xmlns:p14="http://schemas.microsoft.com/office/powerpoint/2010/main" val="1405792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o tekstbokse+billeder neders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EFC838-44BC-404D-A7BB-DBAF737CCCB1}"/>
              </a:ext>
            </a:extLst>
          </p:cNvPr>
          <p:cNvSpPr>
            <a:spLocks noGrp="1"/>
          </p:cNvSpPr>
          <p:nvPr>
            <p:ph type="title" hasCustomPrompt="1"/>
          </p:nvPr>
        </p:nvSpPr>
        <p:spPr/>
        <p:txBody>
          <a:bodyPr/>
          <a:lstStyle>
            <a:lvl1pPr>
              <a:defRPr/>
            </a:lvl1pPr>
          </a:lstStyle>
          <a:p>
            <a:r>
              <a:rPr lang="da-DK"/>
              <a:t>Klik og indsæt titel</a:t>
            </a:r>
          </a:p>
        </p:txBody>
      </p:sp>
      <p:sp>
        <p:nvSpPr>
          <p:cNvPr id="3" name="Pladsholder til tekst 2"/>
          <p:cNvSpPr>
            <a:spLocks noGrp="1"/>
          </p:cNvSpPr>
          <p:nvPr>
            <p:ph type="body" sz="quarter" idx="14" hasCustomPrompt="1"/>
          </p:nvPr>
        </p:nvSpPr>
        <p:spPr>
          <a:xfrm>
            <a:off x="466823" y="1628776"/>
            <a:ext cx="5514940" cy="2232273"/>
          </a:xfrm>
        </p:spPr>
        <p:txBody>
          <a:bodyPr/>
          <a:lstStyle/>
          <a:p>
            <a:pPr lvl="0"/>
            <a:r>
              <a:rPr lang="da-DK"/>
              <a:t>Klik og indsæt tekst, brug TAB for at gå frem i tekst-niveauer – for at gå tilbage, brug SHIFT + TAB</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2"/>
          <p:cNvSpPr>
            <a:spLocks noGrp="1"/>
          </p:cNvSpPr>
          <p:nvPr>
            <p:ph type="body" sz="quarter" idx="15" hasCustomPrompt="1"/>
          </p:nvPr>
        </p:nvSpPr>
        <p:spPr>
          <a:xfrm>
            <a:off x="6208186" y="1628776"/>
            <a:ext cx="5514940" cy="2232273"/>
          </a:xfrm>
        </p:spPr>
        <p:txBody>
          <a:bodyPr/>
          <a:lstStyle/>
          <a:p>
            <a:pPr lvl="0"/>
            <a:r>
              <a:rPr lang="da-DK"/>
              <a:t>Klik og indsæt tekst, brug TAB for at gå frem i tekst-niveauer – for at gå tilbage, brug SHIFT + TAB</a:t>
            </a:r>
          </a:p>
          <a:p>
            <a:pPr lvl="1"/>
            <a:r>
              <a:rPr lang="da-DK"/>
              <a:t>Andet niveau</a:t>
            </a:r>
          </a:p>
          <a:p>
            <a:pPr lvl="2"/>
            <a:r>
              <a:rPr lang="da-DK"/>
              <a:t>Tredje niveau</a:t>
            </a:r>
          </a:p>
          <a:p>
            <a:pPr lvl="3"/>
            <a:r>
              <a:rPr lang="da-DK"/>
              <a:t>Fjerde niveau</a:t>
            </a:r>
          </a:p>
          <a:p>
            <a:pPr lvl="4"/>
            <a:r>
              <a:rPr lang="da-DK"/>
              <a:t>Femte niveau</a:t>
            </a:r>
          </a:p>
        </p:txBody>
      </p:sp>
      <p:sp>
        <p:nvSpPr>
          <p:cNvPr id="4" name="Picture Placeholder 3">
            <a:extLst>
              <a:ext uri="{FF2B5EF4-FFF2-40B4-BE49-F238E27FC236}">
                <a16:creationId xmlns:a16="http://schemas.microsoft.com/office/drawing/2014/main" id="{352B08B3-DB0D-43ED-A988-82E4BDCC00D9}"/>
              </a:ext>
            </a:extLst>
          </p:cNvPr>
          <p:cNvSpPr>
            <a:spLocks noGrp="1"/>
          </p:cNvSpPr>
          <p:nvPr>
            <p:ph type="pic" sz="quarter" idx="19" hasCustomPrompt="1"/>
          </p:nvPr>
        </p:nvSpPr>
        <p:spPr>
          <a:xfrm>
            <a:off x="467249" y="4005263"/>
            <a:ext cx="5523119" cy="2160000"/>
          </a:xfrm>
        </p:spPr>
        <p:txBody>
          <a:bodyPr>
            <a:normAutofit/>
          </a:bodyPr>
          <a:lstStyle>
            <a:lvl1pPr marL="0" indent="0">
              <a:buNone/>
              <a:defRPr sz="1600"/>
            </a:lvl1pPr>
          </a:lstStyle>
          <a:p>
            <a:r>
              <a:rPr lang="da-DK"/>
              <a:t>Marker boks med musen og indsæt et billede via Templafy</a:t>
            </a:r>
          </a:p>
        </p:txBody>
      </p:sp>
      <p:sp>
        <p:nvSpPr>
          <p:cNvPr id="6" name="Picture Placeholder 5">
            <a:extLst>
              <a:ext uri="{FF2B5EF4-FFF2-40B4-BE49-F238E27FC236}">
                <a16:creationId xmlns:a16="http://schemas.microsoft.com/office/drawing/2014/main" id="{C21F6D61-1E5E-4BE0-B95E-00CEAADF0586}"/>
              </a:ext>
            </a:extLst>
          </p:cNvPr>
          <p:cNvSpPr>
            <a:spLocks noGrp="1"/>
          </p:cNvSpPr>
          <p:nvPr>
            <p:ph type="pic" sz="quarter" idx="20" hasCustomPrompt="1"/>
          </p:nvPr>
        </p:nvSpPr>
        <p:spPr>
          <a:xfrm>
            <a:off x="6207208" y="4005263"/>
            <a:ext cx="5523119" cy="2160000"/>
          </a:xfrm>
        </p:spPr>
        <p:txBody>
          <a:bodyPr>
            <a:normAutofit/>
          </a:bodyPr>
          <a:lstStyle>
            <a:lvl1pPr marL="0" indent="0">
              <a:buNone/>
              <a:defRPr sz="1600"/>
            </a:lvl1pPr>
          </a:lstStyle>
          <a:p>
            <a:pPr marL="0" marR="0" lvl="0" indent="0" algn="l" defTabSz="914400" rtl="0" eaLnBrk="1" fontAlgn="auto" latinLnBrk="0" hangingPunct="1">
              <a:lnSpc>
                <a:spcPct val="117000"/>
              </a:lnSpc>
              <a:spcBef>
                <a:spcPts val="0"/>
              </a:spcBef>
              <a:spcAft>
                <a:spcPts val="600"/>
              </a:spcAft>
              <a:buClr>
                <a:schemeClr val="accent1"/>
              </a:buClr>
              <a:buSzTx/>
              <a:buFont typeface="Arial" panose="020B0604020202020204" pitchFamily="34" charset="0"/>
              <a:buNone/>
              <a:tabLst/>
              <a:defRPr/>
            </a:pPr>
            <a:r>
              <a:rPr lang="da-DK"/>
              <a:t>Marker boks med musen og indsæt et billede via Templafy</a:t>
            </a:r>
          </a:p>
          <a:p>
            <a:endParaRPr lang="da-DK"/>
          </a:p>
        </p:txBody>
      </p:sp>
    </p:spTree>
    <p:extLst>
      <p:ext uri="{BB962C8B-B14F-4D97-AF65-F5344CB8AC3E}">
        <p14:creationId xmlns:p14="http://schemas.microsoft.com/office/powerpoint/2010/main" val="199610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F0B5C-E4CB-4C9D-B822-0347EC134BA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5303885-06DD-493C-8694-18E268434CA9}"/>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9EDD453-2513-44DC-AF10-146140741A19}"/>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5" name="Pladsholder til sidefod 4">
            <a:extLst>
              <a:ext uri="{FF2B5EF4-FFF2-40B4-BE49-F238E27FC236}">
                <a16:creationId xmlns:a16="http://schemas.microsoft.com/office/drawing/2014/main" id="{5DEC1D38-D73F-454E-BF10-FFE41054BC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0783AEC-04C1-4984-B1C6-D9769D707180}"/>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424535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3D58A-A72B-41B2-A177-A26A1E277C6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C09DC0C-47AF-4A47-B64A-67847EE39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306E6F80-8D58-489D-854B-FFB3741E9D36}"/>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5" name="Pladsholder til sidefod 4">
            <a:extLst>
              <a:ext uri="{FF2B5EF4-FFF2-40B4-BE49-F238E27FC236}">
                <a16:creationId xmlns:a16="http://schemas.microsoft.com/office/drawing/2014/main" id="{AAC09820-6AE2-48F5-8C74-2E0A075F20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8037714-AC4B-4672-81B2-814A96393F06}"/>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28648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36BF2-3B4D-4E73-A59B-9B7D7D427A0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BA8CD6E-71BB-4F89-BB16-2D6FDDB72ECE}"/>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44767C3-C4F2-48FE-92F7-BB8E8DB3FBC0}"/>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378A016-E11E-4175-AA72-B74F49245E19}"/>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6" name="Pladsholder til sidefod 5">
            <a:extLst>
              <a:ext uri="{FF2B5EF4-FFF2-40B4-BE49-F238E27FC236}">
                <a16:creationId xmlns:a16="http://schemas.microsoft.com/office/drawing/2014/main" id="{879FA9EF-6B9C-4971-BC80-BCBFC2775C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D27EDF-3330-4D87-A8A9-9A38E27C972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84475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B1A12-D987-4E44-93A3-C2F05477D66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BCA359-B973-42E4-BA66-B598010ED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1331BDF4-C285-4527-BE5B-5EACC253F842}"/>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71B96BB-6931-46FE-B69D-935C79F88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89A696F7-8FA7-40C7-9390-CA9614B9354C}"/>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554C0A7-7E19-45AF-A2B9-575607DA762D}"/>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8" name="Pladsholder til sidefod 7">
            <a:extLst>
              <a:ext uri="{FF2B5EF4-FFF2-40B4-BE49-F238E27FC236}">
                <a16:creationId xmlns:a16="http://schemas.microsoft.com/office/drawing/2014/main" id="{887BC4DF-36A6-4304-80CC-81939D4F80C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75EE494-B70B-48C5-A084-E4754F9C821B}"/>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01293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334D5-736B-4C27-AE69-5CDBF2B097C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A6C269C-5B0C-451A-809A-BC986B937424}"/>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4" name="Pladsholder til sidefod 3">
            <a:extLst>
              <a:ext uri="{FF2B5EF4-FFF2-40B4-BE49-F238E27FC236}">
                <a16:creationId xmlns:a16="http://schemas.microsoft.com/office/drawing/2014/main" id="{A918A9E5-1511-4E9E-B877-E8B71C97D9C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A9D8467-CF14-407D-90DF-2EEDACF09EE9}"/>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176233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713F7AA-8340-421D-8235-1B38B979E1E6}"/>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3" name="Pladsholder til sidefod 2">
            <a:extLst>
              <a:ext uri="{FF2B5EF4-FFF2-40B4-BE49-F238E27FC236}">
                <a16:creationId xmlns:a16="http://schemas.microsoft.com/office/drawing/2014/main" id="{A8E68AB4-BC11-4652-921D-6464833AF09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D53FF18-6CBE-4AD9-A63B-9B9A09AF83E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74994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EF473-9EAD-45A9-832C-07A0338CCCF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909FE4-84CC-403C-BB79-22DA6039A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EC03F35-58D0-4AB6-A8DE-7466EAC89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74446456-9F45-4192-A724-4931CE9A3717}"/>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6" name="Pladsholder til sidefod 5">
            <a:extLst>
              <a:ext uri="{FF2B5EF4-FFF2-40B4-BE49-F238E27FC236}">
                <a16:creationId xmlns:a16="http://schemas.microsoft.com/office/drawing/2014/main" id="{9284E3CB-EE9B-42DF-A270-B1BA085C389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2A3217-6EF2-44B9-9131-20626651A706}"/>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07811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D6718-D8EA-45DD-BC36-EF138E4848B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12DA4C1-5BF6-4740-96F4-20885F196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DA31025-4A02-419C-8977-2F23A7F6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D03EE96-79E2-4C83-98ED-4DB0EB2A571C}"/>
              </a:ext>
            </a:extLst>
          </p:cNvPr>
          <p:cNvSpPr>
            <a:spLocks noGrp="1"/>
          </p:cNvSpPr>
          <p:nvPr>
            <p:ph type="dt" sz="half" idx="10"/>
          </p:nvPr>
        </p:nvSpPr>
        <p:spPr/>
        <p:txBody>
          <a:bodyPr/>
          <a:lstStyle/>
          <a:p>
            <a:fld id="{A9CA8B1F-B0F0-430B-818E-CA744E0448D1}" type="datetimeFigureOut">
              <a:rPr lang="da-DK" smtClean="0"/>
              <a:t>06-09-2022</a:t>
            </a:fld>
            <a:endParaRPr lang="da-DK"/>
          </a:p>
        </p:txBody>
      </p:sp>
      <p:sp>
        <p:nvSpPr>
          <p:cNvPr id="6" name="Pladsholder til sidefod 5">
            <a:extLst>
              <a:ext uri="{FF2B5EF4-FFF2-40B4-BE49-F238E27FC236}">
                <a16:creationId xmlns:a16="http://schemas.microsoft.com/office/drawing/2014/main" id="{4F4F6D00-DBD8-44D6-8750-6713A644F2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86E5A51-8613-4202-8D58-92D08C096811}"/>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40095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8FAE0B6-23A7-4745-B4CD-431BABB89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01321A9-EE30-4BD9-83A2-982A36445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159865-4883-455E-8F7C-D2E22263B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A8B1F-B0F0-430B-818E-CA744E0448D1}" type="datetimeFigureOut">
              <a:rPr lang="da-DK" smtClean="0"/>
              <a:t>06-09-2022</a:t>
            </a:fld>
            <a:endParaRPr lang="da-DK"/>
          </a:p>
        </p:txBody>
      </p:sp>
      <p:sp>
        <p:nvSpPr>
          <p:cNvPr id="5" name="Pladsholder til sidefod 4">
            <a:extLst>
              <a:ext uri="{FF2B5EF4-FFF2-40B4-BE49-F238E27FC236}">
                <a16:creationId xmlns:a16="http://schemas.microsoft.com/office/drawing/2014/main" id="{2A8B9782-051C-49FD-AC3A-3A8094F76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3878408-7348-429C-A44F-CEDB7763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785D4-17A2-4347-B6AC-3D60034FA25E}" type="slidenum">
              <a:rPr lang="da-DK" smtClean="0"/>
              <a:t>‹nr.›</a:t>
            </a:fld>
            <a:endParaRPr lang="da-DK"/>
          </a:p>
        </p:txBody>
      </p:sp>
    </p:spTree>
    <p:extLst>
      <p:ext uri="{BB962C8B-B14F-4D97-AF65-F5344CB8AC3E}">
        <p14:creationId xmlns:p14="http://schemas.microsoft.com/office/powerpoint/2010/main" val="12012806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5.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5.xml"/><Relationship Id="rId1" Type="http://schemas.openxmlformats.org/officeDocument/2006/relationships/customXml" Target="../../customXml/item4.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7" name="Lige forbindelse 6">
            <a:extLst>
              <a:ext uri="{FF2B5EF4-FFF2-40B4-BE49-F238E27FC236}">
                <a16:creationId xmlns:a16="http://schemas.microsoft.com/office/drawing/2014/main" id="{20130278-F9B8-45A0-A964-2B0AF5AEF6B8}"/>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ACB0C609-F44D-433A-BCC2-FB2E6DC0DF5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1C19E742-9F03-40AA-BF15-6236F4D11B61}"/>
              </a:ext>
            </a:extLst>
          </p:cNvPr>
          <p:cNvSpPr txBox="1"/>
          <p:nvPr/>
        </p:nvSpPr>
        <p:spPr>
          <a:xfrm>
            <a:off x="0" y="6474053"/>
            <a:ext cx="1778051"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Unsplash/Timothy Eberly</a:t>
            </a:r>
          </a:p>
        </p:txBody>
      </p:sp>
      <p:sp>
        <p:nvSpPr>
          <p:cNvPr id="9" name="AutoShape 4">
            <a:extLst>
              <a:ext uri="{FF2B5EF4-FFF2-40B4-BE49-F238E27FC236}">
                <a16:creationId xmlns:a16="http://schemas.microsoft.com/office/drawing/2014/main" id="{3985E813-CA04-4D82-B7F6-BCE684753998}"/>
              </a:ext>
            </a:extLst>
          </p:cNvPr>
          <p:cNvSpPr>
            <a:spLocks/>
          </p:cNvSpPr>
          <p:nvPr/>
        </p:nvSpPr>
        <p:spPr bwMode="auto">
          <a:xfrm>
            <a:off x="986526" y="108284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300" i="0" u="none" strike="noStrike" kern="1200" cap="none" spc="0" normalizeH="0" baseline="0" noProof="0" dirty="0" smtClean="0">
                <a:ln>
                  <a:noFill/>
                </a:ln>
                <a:solidFill>
                  <a:prstClr val="white"/>
                </a:solidFill>
                <a:effectLst/>
                <a:uLnTx/>
                <a:uFillTx/>
                <a:latin typeface="Leelawadee" panose="020B0502040204020203" pitchFamily="34" charset="-34"/>
                <a:ea typeface="ＭＳ Ｐゴシック" charset="0"/>
                <a:cs typeface="Leelawadee" panose="020B0502040204020203" pitchFamily="34" charset="-34"/>
                <a:sym typeface="Neuzeit Office SR Pro" charset="0"/>
              </a:rPr>
              <a:t>Medlemsmøde</a:t>
            </a:r>
            <a:br>
              <a:rPr kumimoji="0" lang="da-DK" sz="6300" i="0" u="none" strike="noStrike" kern="1200" cap="none" spc="0" normalizeH="0" baseline="0" noProof="0" dirty="0" smtClean="0">
                <a:ln>
                  <a:noFill/>
                </a:ln>
                <a:solidFill>
                  <a:prstClr val="white"/>
                </a:solidFill>
                <a:effectLst/>
                <a:uLnTx/>
                <a:uFillTx/>
                <a:latin typeface="Leelawadee" panose="020B0502040204020203" pitchFamily="34" charset="-34"/>
                <a:ea typeface="ＭＳ Ｐゴシック" charset="0"/>
                <a:cs typeface="Leelawadee" panose="020B0502040204020203" pitchFamily="34" charset="-34"/>
                <a:sym typeface="Neuzeit Office SR Pro" charset="0"/>
              </a:rPr>
            </a:br>
            <a:r>
              <a:rPr kumimoji="0" lang="da-DK" sz="4500" i="0" u="none" strike="noStrike" kern="1200" cap="none" spc="0" normalizeH="0" baseline="0" noProof="0" dirty="0" smtClean="0">
                <a:ln>
                  <a:noFill/>
                </a:ln>
                <a:solidFill>
                  <a:prstClr val="white"/>
                </a:solidFill>
                <a:effectLst/>
                <a:uLnTx/>
                <a:uFillTx/>
                <a:latin typeface="Leelawadee" panose="020B0502040204020203" pitchFamily="34" charset="-34"/>
                <a:ea typeface="ＭＳ Ｐゴシック" charset="0"/>
                <a:cs typeface="Leelawadee" panose="020B0502040204020203" pitchFamily="34" charset="-34"/>
                <a:sym typeface="Neuzeit Office SR Pro" charset="0"/>
              </a:rPr>
              <a:t>Specialitetsgrundsætningen</a:t>
            </a:r>
            <a:endParaRPr kumimoji="0" lang="da-DK" sz="4500" i="0" u="none" strike="noStrike" kern="1200" cap="none" spc="0" normalizeH="0" baseline="0" noProof="0" dirty="0">
              <a:ln>
                <a:noFill/>
              </a:ln>
              <a:solidFill>
                <a:srgbClr val="C00000"/>
              </a:solidFill>
              <a:effectLst/>
              <a:uLnTx/>
              <a:uFillTx/>
              <a:latin typeface="Leelawadee" panose="020B0502040204020203" pitchFamily="34" charset="-34"/>
              <a:ea typeface="ＭＳ Ｐゴシック" charset="0"/>
              <a:cs typeface="Leelawadee" panose="020B0502040204020203" pitchFamily="34" charset="-34"/>
              <a:sym typeface="Helvetica Light" charset="0"/>
            </a:endParaRPr>
          </a:p>
        </p:txBody>
      </p:sp>
    </p:spTree>
    <p:extLst>
      <p:ext uri="{BB962C8B-B14F-4D97-AF65-F5344CB8AC3E}">
        <p14:creationId xmlns:p14="http://schemas.microsoft.com/office/powerpoint/2010/main" val="2073716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EFCB75-31E0-32F2-2505-CCFF2256C0AA}"/>
              </a:ext>
            </a:extLst>
          </p:cNvPr>
          <p:cNvSpPr>
            <a:spLocks noGrp="1"/>
          </p:cNvSpPr>
          <p:nvPr>
            <p:ph type="title"/>
          </p:nvPr>
        </p:nvSpPr>
        <p:spPr>
          <a:xfrm>
            <a:off x="467982" y="476251"/>
            <a:ext cx="11254413" cy="1008063"/>
          </a:xfrm>
        </p:spPr>
        <p:txBody>
          <a:bodyPr>
            <a:noAutofit/>
          </a:bodyPr>
          <a:lstStyle/>
          <a:p>
            <a:r>
              <a:rPr lang="en-US" sz="3600" dirty="0">
                <a:solidFill>
                  <a:srgbClr val="003C46"/>
                </a:solidFill>
                <a:latin typeface="Times New Roman" panose="02020603050405020304" pitchFamily="18" charset="0"/>
                <a:cs typeface="Times New Roman" panose="02020603050405020304" pitchFamily="18" charset="0"/>
              </a:rPr>
              <a:t>Michael Learns to Rock-</a:t>
            </a:r>
            <a:r>
              <a:rPr lang="en-US" sz="3600" dirty="0" err="1">
                <a:solidFill>
                  <a:srgbClr val="003C46"/>
                </a:solidFill>
                <a:latin typeface="Times New Roman" panose="02020603050405020304" pitchFamily="18" charset="0"/>
                <a:cs typeface="Times New Roman" panose="02020603050405020304" pitchFamily="18" charset="0"/>
              </a:rPr>
              <a:t>dommen</a:t>
            </a:r>
            <a:r>
              <a:rPr lang="en-US" sz="3600" dirty="0">
                <a:solidFill>
                  <a:srgbClr val="003C46"/>
                </a:solidFill>
                <a:latin typeface="Times New Roman" panose="02020603050405020304" pitchFamily="18" charset="0"/>
                <a:cs typeface="Times New Roman" panose="02020603050405020304" pitchFamily="18" charset="0"/>
              </a:rPr>
              <a:t/>
            </a:r>
            <a:br>
              <a:rPr lang="en-US" sz="3600" dirty="0">
                <a:solidFill>
                  <a:srgbClr val="003C46"/>
                </a:solidFill>
                <a:latin typeface="Times New Roman" panose="02020603050405020304" pitchFamily="18" charset="0"/>
                <a:cs typeface="Times New Roman" panose="02020603050405020304" pitchFamily="18" charset="0"/>
              </a:rPr>
            </a:br>
            <a:endParaRPr lang="en-US" sz="3600" dirty="0">
              <a:solidFill>
                <a:srgbClr val="003C46"/>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DC0408C-E1C1-1163-4521-2C02D6CFBA82}"/>
              </a:ext>
            </a:extLst>
          </p:cNvPr>
          <p:cNvSpPr/>
          <p:nvPr/>
        </p:nvSpPr>
        <p:spPr>
          <a:xfrm>
            <a:off x="7536160" y="692696"/>
            <a:ext cx="3848112" cy="5162324"/>
          </a:xfrm>
          <a:custGeom>
            <a:avLst/>
            <a:gdLst>
              <a:gd name="connsiteX0" fmla="*/ 0 w 3848112"/>
              <a:gd name="connsiteY0" fmla="*/ 0 h 5162324"/>
              <a:gd name="connsiteX1" fmla="*/ 511249 w 3848112"/>
              <a:gd name="connsiteY1" fmla="*/ 0 h 5162324"/>
              <a:gd name="connsiteX2" fmla="*/ 1060979 w 3848112"/>
              <a:gd name="connsiteY2" fmla="*/ 0 h 5162324"/>
              <a:gd name="connsiteX3" fmla="*/ 1649191 w 3848112"/>
              <a:gd name="connsiteY3" fmla="*/ 0 h 5162324"/>
              <a:gd name="connsiteX4" fmla="*/ 2237402 w 3848112"/>
              <a:gd name="connsiteY4" fmla="*/ 0 h 5162324"/>
              <a:gd name="connsiteX5" fmla="*/ 2864095 w 3848112"/>
              <a:gd name="connsiteY5" fmla="*/ 0 h 5162324"/>
              <a:gd name="connsiteX6" fmla="*/ 3375344 w 3848112"/>
              <a:gd name="connsiteY6" fmla="*/ 0 h 5162324"/>
              <a:gd name="connsiteX7" fmla="*/ 3848112 w 3848112"/>
              <a:gd name="connsiteY7" fmla="*/ 0 h 5162324"/>
              <a:gd name="connsiteX8" fmla="*/ 3848112 w 3848112"/>
              <a:gd name="connsiteY8" fmla="*/ 676838 h 5162324"/>
              <a:gd name="connsiteX9" fmla="*/ 3848112 w 3848112"/>
              <a:gd name="connsiteY9" fmla="*/ 1198806 h 5162324"/>
              <a:gd name="connsiteX10" fmla="*/ 3848112 w 3848112"/>
              <a:gd name="connsiteY10" fmla="*/ 1669151 h 5162324"/>
              <a:gd name="connsiteX11" fmla="*/ 3848112 w 3848112"/>
              <a:gd name="connsiteY11" fmla="*/ 2139497 h 5162324"/>
              <a:gd name="connsiteX12" fmla="*/ 3848112 w 3848112"/>
              <a:gd name="connsiteY12" fmla="*/ 2661465 h 5162324"/>
              <a:gd name="connsiteX13" fmla="*/ 3848112 w 3848112"/>
              <a:gd name="connsiteY13" fmla="*/ 3131810 h 5162324"/>
              <a:gd name="connsiteX14" fmla="*/ 3848112 w 3848112"/>
              <a:gd name="connsiteY14" fmla="*/ 3705401 h 5162324"/>
              <a:gd name="connsiteX15" fmla="*/ 3848112 w 3848112"/>
              <a:gd name="connsiteY15" fmla="*/ 4278993 h 5162324"/>
              <a:gd name="connsiteX16" fmla="*/ 3848112 w 3848112"/>
              <a:gd name="connsiteY16" fmla="*/ 5162324 h 5162324"/>
              <a:gd name="connsiteX17" fmla="*/ 3221419 w 3848112"/>
              <a:gd name="connsiteY17" fmla="*/ 5162324 h 5162324"/>
              <a:gd name="connsiteX18" fmla="*/ 2710170 w 3848112"/>
              <a:gd name="connsiteY18" fmla="*/ 5162324 h 5162324"/>
              <a:gd name="connsiteX19" fmla="*/ 2083478 w 3848112"/>
              <a:gd name="connsiteY19" fmla="*/ 5162324 h 5162324"/>
              <a:gd name="connsiteX20" fmla="*/ 1456785 w 3848112"/>
              <a:gd name="connsiteY20" fmla="*/ 5162324 h 5162324"/>
              <a:gd name="connsiteX21" fmla="*/ 1022498 w 3848112"/>
              <a:gd name="connsiteY21" fmla="*/ 5162324 h 5162324"/>
              <a:gd name="connsiteX22" fmla="*/ 588211 w 3848112"/>
              <a:gd name="connsiteY22" fmla="*/ 5162324 h 5162324"/>
              <a:gd name="connsiteX23" fmla="*/ 0 w 3848112"/>
              <a:gd name="connsiteY23" fmla="*/ 5162324 h 5162324"/>
              <a:gd name="connsiteX24" fmla="*/ 0 w 3848112"/>
              <a:gd name="connsiteY24" fmla="*/ 4485486 h 5162324"/>
              <a:gd name="connsiteX25" fmla="*/ 0 w 3848112"/>
              <a:gd name="connsiteY25" fmla="*/ 4015141 h 5162324"/>
              <a:gd name="connsiteX26" fmla="*/ 0 w 3848112"/>
              <a:gd name="connsiteY26" fmla="*/ 3338303 h 5162324"/>
              <a:gd name="connsiteX27" fmla="*/ 0 w 3848112"/>
              <a:gd name="connsiteY27" fmla="*/ 2764711 h 5162324"/>
              <a:gd name="connsiteX28" fmla="*/ 0 w 3848112"/>
              <a:gd name="connsiteY28" fmla="*/ 2139497 h 5162324"/>
              <a:gd name="connsiteX29" fmla="*/ 0 w 3848112"/>
              <a:gd name="connsiteY29" fmla="*/ 1514282 h 5162324"/>
              <a:gd name="connsiteX30" fmla="*/ 0 w 3848112"/>
              <a:gd name="connsiteY30" fmla="*/ 1043937 h 5162324"/>
              <a:gd name="connsiteX31" fmla="*/ 0 w 3848112"/>
              <a:gd name="connsiteY31" fmla="*/ 573592 h 5162324"/>
              <a:gd name="connsiteX32" fmla="*/ 0 w 3848112"/>
              <a:gd name="connsiteY32" fmla="*/ 0 h 5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48112" h="5162324" fill="none" extrusionOk="0">
                <a:moveTo>
                  <a:pt x="0" y="0"/>
                </a:moveTo>
                <a:cubicBezTo>
                  <a:pt x="252800" y="-58618"/>
                  <a:pt x="321355" y="21338"/>
                  <a:pt x="511249" y="0"/>
                </a:cubicBezTo>
                <a:cubicBezTo>
                  <a:pt x="701143" y="-21338"/>
                  <a:pt x="889635" y="51173"/>
                  <a:pt x="1060979" y="0"/>
                </a:cubicBezTo>
                <a:cubicBezTo>
                  <a:pt x="1232323" y="-51173"/>
                  <a:pt x="1361398" y="4467"/>
                  <a:pt x="1649191" y="0"/>
                </a:cubicBezTo>
                <a:cubicBezTo>
                  <a:pt x="1936984" y="-4467"/>
                  <a:pt x="1990000" y="57786"/>
                  <a:pt x="2237402" y="0"/>
                </a:cubicBezTo>
                <a:cubicBezTo>
                  <a:pt x="2484804" y="-57786"/>
                  <a:pt x="2670266" y="45133"/>
                  <a:pt x="2864095" y="0"/>
                </a:cubicBezTo>
                <a:cubicBezTo>
                  <a:pt x="3057924" y="-45133"/>
                  <a:pt x="3158913" y="46202"/>
                  <a:pt x="3375344" y="0"/>
                </a:cubicBezTo>
                <a:cubicBezTo>
                  <a:pt x="3591775" y="-46202"/>
                  <a:pt x="3659802" y="46478"/>
                  <a:pt x="3848112" y="0"/>
                </a:cubicBezTo>
                <a:cubicBezTo>
                  <a:pt x="3858888" y="245866"/>
                  <a:pt x="3821498" y="505158"/>
                  <a:pt x="3848112" y="676838"/>
                </a:cubicBezTo>
                <a:cubicBezTo>
                  <a:pt x="3874726" y="848518"/>
                  <a:pt x="3824407" y="1007528"/>
                  <a:pt x="3848112" y="1198806"/>
                </a:cubicBezTo>
                <a:cubicBezTo>
                  <a:pt x="3871817" y="1390084"/>
                  <a:pt x="3835852" y="1574745"/>
                  <a:pt x="3848112" y="1669151"/>
                </a:cubicBezTo>
                <a:cubicBezTo>
                  <a:pt x="3860372" y="1763558"/>
                  <a:pt x="3809724" y="2001073"/>
                  <a:pt x="3848112" y="2139497"/>
                </a:cubicBezTo>
                <a:cubicBezTo>
                  <a:pt x="3886500" y="2277921"/>
                  <a:pt x="3837426" y="2493725"/>
                  <a:pt x="3848112" y="2661465"/>
                </a:cubicBezTo>
                <a:cubicBezTo>
                  <a:pt x="3858798" y="2829205"/>
                  <a:pt x="3792702" y="3009597"/>
                  <a:pt x="3848112" y="3131810"/>
                </a:cubicBezTo>
                <a:cubicBezTo>
                  <a:pt x="3903522" y="3254024"/>
                  <a:pt x="3798905" y="3565133"/>
                  <a:pt x="3848112" y="3705401"/>
                </a:cubicBezTo>
                <a:cubicBezTo>
                  <a:pt x="3897319" y="3845669"/>
                  <a:pt x="3782369" y="4077609"/>
                  <a:pt x="3848112" y="4278993"/>
                </a:cubicBezTo>
                <a:cubicBezTo>
                  <a:pt x="3913855" y="4480377"/>
                  <a:pt x="3762210" y="4760673"/>
                  <a:pt x="3848112" y="5162324"/>
                </a:cubicBezTo>
                <a:cubicBezTo>
                  <a:pt x="3696196" y="5215023"/>
                  <a:pt x="3416109" y="5120513"/>
                  <a:pt x="3221419" y="5162324"/>
                </a:cubicBezTo>
                <a:cubicBezTo>
                  <a:pt x="3026729" y="5204135"/>
                  <a:pt x="2965314" y="5157121"/>
                  <a:pt x="2710170" y="5162324"/>
                </a:cubicBezTo>
                <a:cubicBezTo>
                  <a:pt x="2455026" y="5167527"/>
                  <a:pt x="2328341" y="5133445"/>
                  <a:pt x="2083478" y="5162324"/>
                </a:cubicBezTo>
                <a:cubicBezTo>
                  <a:pt x="1838615" y="5191203"/>
                  <a:pt x="1605633" y="5112963"/>
                  <a:pt x="1456785" y="5162324"/>
                </a:cubicBezTo>
                <a:cubicBezTo>
                  <a:pt x="1307937" y="5211685"/>
                  <a:pt x="1110246" y="5114834"/>
                  <a:pt x="1022498" y="5162324"/>
                </a:cubicBezTo>
                <a:cubicBezTo>
                  <a:pt x="934750" y="5209814"/>
                  <a:pt x="770802" y="5143657"/>
                  <a:pt x="588211" y="5162324"/>
                </a:cubicBezTo>
                <a:cubicBezTo>
                  <a:pt x="405620" y="5180991"/>
                  <a:pt x="133932" y="5143999"/>
                  <a:pt x="0" y="5162324"/>
                </a:cubicBezTo>
                <a:cubicBezTo>
                  <a:pt x="-38370" y="4956121"/>
                  <a:pt x="1569" y="4679542"/>
                  <a:pt x="0" y="4485486"/>
                </a:cubicBezTo>
                <a:cubicBezTo>
                  <a:pt x="-1569" y="4291430"/>
                  <a:pt x="15515" y="4126850"/>
                  <a:pt x="0" y="4015141"/>
                </a:cubicBezTo>
                <a:cubicBezTo>
                  <a:pt x="-15515" y="3903432"/>
                  <a:pt x="46024" y="3580603"/>
                  <a:pt x="0" y="3338303"/>
                </a:cubicBezTo>
                <a:cubicBezTo>
                  <a:pt x="-46024" y="3096003"/>
                  <a:pt x="42963" y="2967364"/>
                  <a:pt x="0" y="2764711"/>
                </a:cubicBezTo>
                <a:cubicBezTo>
                  <a:pt x="-42963" y="2562058"/>
                  <a:pt x="14505" y="2292009"/>
                  <a:pt x="0" y="2139497"/>
                </a:cubicBezTo>
                <a:cubicBezTo>
                  <a:pt x="-14505" y="1986985"/>
                  <a:pt x="21261" y="1819272"/>
                  <a:pt x="0" y="1514282"/>
                </a:cubicBezTo>
                <a:cubicBezTo>
                  <a:pt x="-21261" y="1209293"/>
                  <a:pt x="42299" y="1265242"/>
                  <a:pt x="0" y="1043937"/>
                </a:cubicBezTo>
                <a:cubicBezTo>
                  <a:pt x="-42299" y="822632"/>
                  <a:pt x="24861" y="727645"/>
                  <a:pt x="0" y="573592"/>
                </a:cubicBezTo>
                <a:cubicBezTo>
                  <a:pt x="-24861" y="419540"/>
                  <a:pt x="14464" y="150274"/>
                  <a:pt x="0" y="0"/>
                </a:cubicBezTo>
                <a:close/>
              </a:path>
              <a:path w="3848112" h="5162324" stroke="0" extrusionOk="0">
                <a:moveTo>
                  <a:pt x="0" y="0"/>
                </a:moveTo>
                <a:cubicBezTo>
                  <a:pt x="205399" y="-23626"/>
                  <a:pt x="482593" y="59708"/>
                  <a:pt x="626693" y="0"/>
                </a:cubicBezTo>
                <a:cubicBezTo>
                  <a:pt x="770793" y="-59708"/>
                  <a:pt x="968658" y="40104"/>
                  <a:pt x="1253385" y="0"/>
                </a:cubicBezTo>
                <a:cubicBezTo>
                  <a:pt x="1538112" y="-40104"/>
                  <a:pt x="1713653" y="40647"/>
                  <a:pt x="1880078" y="0"/>
                </a:cubicBezTo>
                <a:cubicBezTo>
                  <a:pt x="2046503" y="-40647"/>
                  <a:pt x="2261921" y="65467"/>
                  <a:pt x="2468289" y="0"/>
                </a:cubicBezTo>
                <a:cubicBezTo>
                  <a:pt x="2674657" y="-65467"/>
                  <a:pt x="2826169" y="36160"/>
                  <a:pt x="2941057" y="0"/>
                </a:cubicBezTo>
                <a:cubicBezTo>
                  <a:pt x="3055945" y="-36160"/>
                  <a:pt x="3474269" y="89789"/>
                  <a:pt x="3848112" y="0"/>
                </a:cubicBezTo>
                <a:cubicBezTo>
                  <a:pt x="3853615" y="243024"/>
                  <a:pt x="3838265" y="317235"/>
                  <a:pt x="3848112" y="625215"/>
                </a:cubicBezTo>
                <a:cubicBezTo>
                  <a:pt x="3857959" y="933196"/>
                  <a:pt x="3799254" y="870998"/>
                  <a:pt x="3848112" y="1043937"/>
                </a:cubicBezTo>
                <a:cubicBezTo>
                  <a:pt x="3896970" y="1216876"/>
                  <a:pt x="3835634" y="1346097"/>
                  <a:pt x="3848112" y="1617528"/>
                </a:cubicBezTo>
                <a:cubicBezTo>
                  <a:pt x="3860590" y="1888959"/>
                  <a:pt x="3833477" y="1899761"/>
                  <a:pt x="3848112" y="2036250"/>
                </a:cubicBezTo>
                <a:cubicBezTo>
                  <a:pt x="3862747" y="2172739"/>
                  <a:pt x="3806014" y="2428160"/>
                  <a:pt x="3848112" y="2713088"/>
                </a:cubicBezTo>
                <a:cubicBezTo>
                  <a:pt x="3890210" y="2998016"/>
                  <a:pt x="3805713" y="3122653"/>
                  <a:pt x="3848112" y="3235056"/>
                </a:cubicBezTo>
                <a:cubicBezTo>
                  <a:pt x="3890511" y="3347459"/>
                  <a:pt x="3800778" y="3456946"/>
                  <a:pt x="3848112" y="3653778"/>
                </a:cubicBezTo>
                <a:cubicBezTo>
                  <a:pt x="3895446" y="3850610"/>
                  <a:pt x="3802072" y="4053709"/>
                  <a:pt x="3848112" y="4175747"/>
                </a:cubicBezTo>
                <a:cubicBezTo>
                  <a:pt x="3894152" y="4297785"/>
                  <a:pt x="3757475" y="4709931"/>
                  <a:pt x="3848112" y="5162324"/>
                </a:cubicBezTo>
                <a:cubicBezTo>
                  <a:pt x="3711898" y="5193857"/>
                  <a:pt x="3566871" y="5139010"/>
                  <a:pt x="3375344" y="5162324"/>
                </a:cubicBezTo>
                <a:cubicBezTo>
                  <a:pt x="3183817" y="5185638"/>
                  <a:pt x="3054062" y="5140535"/>
                  <a:pt x="2825614" y="5162324"/>
                </a:cubicBezTo>
                <a:cubicBezTo>
                  <a:pt x="2597166" y="5184113"/>
                  <a:pt x="2420305" y="5146652"/>
                  <a:pt x="2314365" y="5162324"/>
                </a:cubicBezTo>
                <a:cubicBezTo>
                  <a:pt x="2208425" y="5177996"/>
                  <a:pt x="1972762" y="5112352"/>
                  <a:pt x="1841596" y="5162324"/>
                </a:cubicBezTo>
                <a:cubicBezTo>
                  <a:pt x="1710430" y="5212296"/>
                  <a:pt x="1460220" y="5096861"/>
                  <a:pt x="1291866" y="5162324"/>
                </a:cubicBezTo>
                <a:cubicBezTo>
                  <a:pt x="1123512" y="5227787"/>
                  <a:pt x="1070206" y="5146199"/>
                  <a:pt x="857579" y="5162324"/>
                </a:cubicBezTo>
                <a:cubicBezTo>
                  <a:pt x="644952" y="5178449"/>
                  <a:pt x="332243" y="5118544"/>
                  <a:pt x="0" y="5162324"/>
                </a:cubicBezTo>
                <a:cubicBezTo>
                  <a:pt x="-23468" y="5014703"/>
                  <a:pt x="14201" y="4843112"/>
                  <a:pt x="0" y="4640356"/>
                </a:cubicBezTo>
                <a:cubicBezTo>
                  <a:pt x="-14201" y="4437600"/>
                  <a:pt x="7828" y="4338652"/>
                  <a:pt x="0" y="4170011"/>
                </a:cubicBezTo>
                <a:cubicBezTo>
                  <a:pt x="-7828" y="4001370"/>
                  <a:pt x="13601" y="3861489"/>
                  <a:pt x="0" y="3751289"/>
                </a:cubicBezTo>
                <a:cubicBezTo>
                  <a:pt x="-13601" y="3641089"/>
                  <a:pt x="52330" y="3452424"/>
                  <a:pt x="0" y="3280944"/>
                </a:cubicBezTo>
                <a:cubicBezTo>
                  <a:pt x="-52330" y="3109464"/>
                  <a:pt x="2800" y="2956429"/>
                  <a:pt x="0" y="2862222"/>
                </a:cubicBezTo>
                <a:cubicBezTo>
                  <a:pt x="-2800" y="2768015"/>
                  <a:pt x="1310" y="2446285"/>
                  <a:pt x="0" y="2340254"/>
                </a:cubicBezTo>
                <a:cubicBezTo>
                  <a:pt x="-1310" y="2234223"/>
                  <a:pt x="41575" y="1983615"/>
                  <a:pt x="0" y="1715039"/>
                </a:cubicBezTo>
                <a:cubicBezTo>
                  <a:pt x="-41575" y="1446464"/>
                  <a:pt x="22862" y="1467977"/>
                  <a:pt x="0" y="1244694"/>
                </a:cubicBezTo>
                <a:cubicBezTo>
                  <a:pt x="-22862" y="1021412"/>
                  <a:pt x="27729" y="921509"/>
                  <a:pt x="0" y="619479"/>
                </a:cubicBezTo>
                <a:cubicBezTo>
                  <a:pt x="-27729" y="317449"/>
                  <a:pt x="40401" y="233480"/>
                  <a:pt x="0" y="0"/>
                </a:cubicBezTo>
                <a:close/>
              </a:path>
            </a:pathLst>
          </a:custGeom>
          <a:solidFill>
            <a:schemeClr val="bg1"/>
          </a:solidFill>
          <a:ln w="57150">
            <a:solidFill>
              <a:schemeClr val="tx1"/>
            </a:solidFill>
            <a:extLst>
              <a:ext uri="{C807C97D-BFC1-408E-A445-0C87EB9F89A2}">
                <ask:lineSketchStyleProps xmlns="" xmlns:ask="http://schemas.microsoft.com/office/drawing/2018/sketchyshapes" sd="3068334499">
                  <a:prstGeom prst="rect">
                    <a:avLst/>
                  </a:prstGeom>
                  <ask:type>
                    <ask:lineSketchScribble/>
                  </ask:type>
                </ask:lineSketchStyleProps>
              </a:ext>
            </a:extLst>
          </a:ln>
          <a:scene3d>
            <a:camera prst="orthographicFront"/>
            <a:lightRig rig="glow"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100" b="1">
                <a:solidFill>
                  <a:schemeClr val="tx1"/>
                </a:solidFill>
                <a:latin typeface="Roboto" panose="02000000000000000000" pitchFamily="2" charset="0"/>
              </a:rPr>
              <a:t>FORLAGSAFTALE</a:t>
            </a:r>
            <a:endParaRPr lang="da-DK" sz="900" b="1">
              <a:solidFill>
                <a:schemeClr val="tx1"/>
              </a:solidFill>
              <a:latin typeface="Roboto" panose="02000000000000000000" pitchFamily="2" charset="0"/>
            </a:endParaRPr>
          </a:p>
          <a:p>
            <a:endParaRPr lang="da-DK" sz="900">
              <a:solidFill>
                <a:schemeClr val="bg1"/>
              </a:solidFill>
              <a:latin typeface="Roboto" panose="02000000000000000000" pitchFamily="2" charset="0"/>
            </a:endParaRPr>
          </a:p>
          <a:p>
            <a:r>
              <a:rPr lang="da-DK" sz="900" i="1">
                <a:solidFill>
                  <a:schemeClr val="tx1"/>
                </a:solidFill>
                <a:latin typeface="Roboto" panose="02000000000000000000" pitchFamily="2" charset="0"/>
              </a:rPr>
              <a:t>I en periode fra d.d. og ubegrænset tid (dog med de begrænsninger i beskyttelsestid, der følger af nationale ophavsretslove) overdrager ophavsmanden de eksklusive rettigheder for hele verden til:</a:t>
            </a:r>
          </a:p>
          <a:p>
            <a:endParaRPr lang="da-DK" sz="900" i="1">
              <a:solidFill>
                <a:schemeClr val="tx1"/>
              </a:solidFill>
              <a:latin typeface="Roboto" panose="02000000000000000000" pitchFamily="2" charset="0"/>
            </a:endParaRPr>
          </a:p>
          <a:p>
            <a:r>
              <a:rPr lang="da-DK" sz="900" b="1" i="1">
                <a:solidFill>
                  <a:schemeClr val="tx1"/>
                </a:solidFill>
                <a:latin typeface="Roboto" panose="02000000000000000000" pitchFamily="2" charset="0"/>
              </a:rPr>
              <a:t>Alle kompositioner, som ophavsmanden alene eller sammen med andre </a:t>
            </a:r>
            <a:r>
              <a:rPr lang="da-DK" sz="900" i="1">
                <a:solidFill>
                  <a:schemeClr val="tx1"/>
                </a:solidFill>
                <a:latin typeface="Roboto" panose="02000000000000000000" pitchFamily="2" charset="0"/>
              </a:rPr>
              <a:t>skriver til gruppen G i henhold til gruppens aftale</a:t>
            </a:r>
          </a:p>
          <a:p>
            <a:pPr defTabSz="179388"/>
            <a:r>
              <a:rPr lang="da-DK" sz="900" i="1">
                <a:solidFill>
                  <a:schemeClr val="tx1"/>
                </a:solidFill>
                <a:latin typeface="Roboto" panose="02000000000000000000" pitchFamily="2" charset="0"/>
              </a:rPr>
              <a:t>af maj 1993 med F/Medley A/S, p.t. med en option for sidstnævnte selskab for 6 albums.</a:t>
            </a:r>
          </a:p>
          <a:p>
            <a:endParaRPr lang="da-DK" sz="900" i="1">
              <a:solidFill>
                <a:schemeClr val="tx1"/>
              </a:solidFill>
              <a:latin typeface="Roboto" panose="02000000000000000000" pitchFamily="2" charset="0"/>
            </a:endParaRPr>
          </a:p>
          <a:p>
            <a:r>
              <a:rPr lang="da-DK" sz="900" i="1">
                <a:solidFill>
                  <a:schemeClr val="tx1"/>
                </a:solidFill>
                <a:latin typeface="Roboto" panose="02000000000000000000" pitchFamily="2" charset="0"/>
              </a:rPr>
              <a:t>Nærværende aftale påvirkes ikke af, at sidstnævnte pladekontrakt eventuelt overdrages i henhold til § 15 i pladekontrakten.</a:t>
            </a:r>
          </a:p>
          <a:p>
            <a:endParaRPr lang="da-DK" sz="900" i="1">
              <a:solidFill>
                <a:schemeClr val="tx1"/>
              </a:solidFill>
              <a:latin typeface="Roboto" panose="02000000000000000000" pitchFamily="2" charset="0"/>
            </a:endParaRPr>
          </a:p>
          <a:p>
            <a:r>
              <a:rPr lang="da-DK" sz="900" i="1">
                <a:solidFill>
                  <a:schemeClr val="tx1"/>
                </a:solidFill>
                <a:latin typeface="Roboto" panose="02000000000000000000" pitchFamily="2" charset="0"/>
              </a:rPr>
              <a:t>De overdragne rettigheder medfører </a:t>
            </a:r>
            <a:r>
              <a:rPr lang="da-DK" sz="900" b="1" i="1">
                <a:solidFill>
                  <a:schemeClr val="tx1"/>
                </a:solidFill>
                <a:latin typeface="Roboto" panose="02000000000000000000" pitchFamily="2" charset="0"/>
              </a:rPr>
              <a:t>den fulde og uindskrænkede ret til enhver forretningsmæssig udnyttelse </a:t>
            </a:r>
            <a:r>
              <a:rPr lang="da-DK" sz="900" i="1">
                <a:solidFill>
                  <a:schemeClr val="tx1"/>
                </a:solidFill>
                <a:latin typeface="Roboto" panose="02000000000000000000" pitchFamily="2" charset="0"/>
              </a:rPr>
              <a:t>af de pågældende kompositioner, </a:t>
            </a:r>
            <a:r>
              <a:rPr lang="da-DK" sz="900" b="1" i="1">
                <a:solidFill>
                  <a:schemeClr val="tx1"/>
                </a:solidFill>
                <a:latin typeface="Roboto" panose="02000000000000000000" pitchFamily="2" charset="0"/>
              </a:rPr>
              <a:t>herunder men ikke begrænset </a:t>
            </a:r>
            <a:r>
              <a:rPr lang="da-DK" sz="900" i="1">
                <a:solidFill>
                  <a:schemeClr val="tx1"/>
                </a:solidFill>
                <a:latin typeface="Roboto" panose="02000000000000000000" pitchFamily="2" charset="0"/>
              </a:rPr>
              <a:t>til - eneretten til at gengive værket på en hvilken som helst lydbærer mekanisk eller elektronisk, </a:t>
            </a:r>
            <a:r>
              <a:rPr lang="da-DK" sz="900" b="1" i="1">
                <a:solidFill>
                  <a:schemeClr val="tx1"/>
                </a:solidFill>
                <a:latin typeface="Roboto" panose="02000000000000000000" pitchFamily="2" charset="0"/>
              </a:rPr>
              <a:t>herunder</a:t>
            </a:r>
            <a:r>
              <a:rPr lang="da-DK" sz="900" i="1">
                <a:solidFill>
                  <a:schemeClr val="tx1"/>
                </a:solidFill>
                <a:latin typeface="Roboto" panose="02000000000000000000" pitchFamily="2" charset="0"/>
              </a:rPr>
              <a:t> eneretten til kopiering og reproduktion uanset antal af oplag og størrelse og retten til al offentlig fremførelse, herunder f.eks. radio, fjernsyn og film samt alt anden offentliggørelse af værket, herunder ved tryk af noder i ubegrænset antal eksemplarer. </a:t>
            </a:r>
            <a:r>
              <a:rPr lang="da-DK" sz="900" b="1" i="1">
                <a:solidFill>
                  <a:schemeClr val="tx1"/>
                </a:solidFill>
                <a:latin typeface="Roboto" panose="02000000000000000000" pitchFamily="2" charset="0"/>
              </a:rPr>
              <a:t>Rettighederne omfatter endvidere enhver bearbejdelse af værket, herunder </a:t>
            </a:r>
            <a:r>
              <a:rPr lang="da-DK" sz="900" i="1">
                <a:solidFill>
                  <a:schemeClr val="tx1"/>
                </a:solidFill>
                <a:latin typeface="Roboto" panose="02000000000000000000" pitchFamily="2" charset="0"/>
              </a:rPr>
              <a:t>men ikke begrænset til eneretten til at oversætte, tilpasse eller arrangere værket, retten til at sub-licensere samtlige rettigheder samt retten til at oppebære samtlige beløb, der hidrører fra enhver udnyttelse af rettighederne under nærværende aftale. </a:t>
            </a:r>
          </a:p>
          <a:p>
            <a:endParaRPr lang="da-DK" sz="900" i="1">
              <a:solidFill>
                <a:schemeClr val="tx1"/>
              </a:solidFill>
              <a:latin typeface="Roboto" panose="02000000000000000000" pitchFamily="2" charset="0"/>
            </a:endParaRPr>
          </a:p>
          <a:p>
            <a:r>
              <a:rPr lang="da-DK" sz="900" i="1">
                <a:solidFill>
                  <a:schemeClr val="tx1"/>
                </a:solidFill>
                <a:latin typeface="Roboto" panose="02000000000000000000" pitchFamily="2" charset="0"/>
              </a:rPr>
              <a:t>Ændringer, der bevirker, at </a:t>
            </a:r>
            <a:r>
              <a:rPr lang="da-DK" sz="900" b="1" i="1">
                <a:solidFill>
                  <a:schemeClr val="tx1"/>
                </a:solidFill>
                <a:latin typeface="Roboto" panose="02000000000000000000" pitchFamily="2" charset="0"/>
              </a:rPr>
              <a:t>det originale værk får en anden karakter</a:t>
            </a:r>
            <a:r>
              <a:rPr lang="da-DK" sz="900" i="1">
                <a:solidFill>
                  <a:schemeClr val="tx1"/>
                </a:solidFill>
                <a:latin typeface="Roboto" panose="02000000000000000000" pitchFamily="2" charset="0"/>
              </a:rPr>
              <a:t>, f.eks. nye arrangementer, kan kun ske i samråd med ophavsmanden.</a:t>
            </a:r>
          </a:p>
          <a:p>
            <a:pPr algn="ctr"/>
            <a:endParaRPr lang="en-US" sz="600" err="1">
              <a:solidFill>
                <a:schemeClr val="bg1"/>
              </a:solidFill>
            </a:endParaRPr>
          </a:p>
        </p:txBody>
      </p:sp>
      <p:sp>
        <p:nvSpPr>
          <p:cNvPr id="13" name="TextBox 12">
            <a:extLst>
              <a:ext uri="{FF2B5EF4-FFF2-40B4-BE49-F238E27FC236}">
                <a16:creationId xmlns:a16="http://schemas.microsoft.com/office/drawing/2014/main" id="{8F0378DA-0601-0A28-7700-3D9BA477B6EA}"/>
              </a:ext>
            </a:extLst>
          </p:cNvPr>
          <p:cNvSpPr txBox="1"/>
          <p:nvPr/>
        </p:nvSpPr>
        <p:spPr>
          <a:xfrm>
            <a:off x="7896200" y="5445224"/>
            <a:ext cx="1944216" cy="553998"/>
          </a:xfrm>
          <a:prstGeom prst="rect">
            <a:avLst/>
          </a:prstGeom>
          <a:noFill/>
        </p:spPr>
        <p:txBody>
          <a:bodyPr wrap="square" lIns="0" tIns="0" rIns="0" bIns="0" rtlCol="0">
            <a:spAutoFit/>
          </a:bodyPr>
          <a:lstStyle/>
          <a:p>
            <a:r>
              <a:rPr lang="en-US" dirty="0">
                <a:solidFill>
                  <a:srgbClr val="003C46"/>
                </a:solidFill>
                <a:latin typeface="Cochocib Script Latin Pro" panose="020B0604020202020204" pitchFamily="2" charset="0"/>
                <a:ea typeface="Ebrima" panose="02000000000000000000" pitchFamily="2" charset="0"/>
                <a:cs typeface="Ebrima" panose="02000000000000000000" pitchFamily="2" charset="0"/>
              </a:rPr>
              <a:t>Michael Learns To Rock</a:t>
            </a:r>
          </a:p>
        </p:txBody>
      </p:sp>
      <p:sp>
        <p:nvSpPr>
          <p:cNvPr id="21" name="TextBox 20">
            <a:extLst>
              <a:ext uri="{FF2B5EF4-FFF2-40B4-BE49-F238E27FC236}">
                <a16:creationId xmlns:a16="http://schemas.microsoft.com/office/drawing/2014/main" id="{404127D4-4894-26DA-57EE-1F7BBEB09901}"/>
              </a:ext>
            </a:extLst>
          </p:cNvPr>
          <p:cNvSpPr txBox="1"/>
          <p:nvPr/>
        </p:nvSpPr>
        <p:spPr>
          <a:xfrm>
            <a:off x="10128448" y="5445224"/>
            <a:ext cx="648072" cy="276999"/>
          </a:xfrm>
          <a:prstGeom prst="rect">
            <a:avLst/>
          </a:prstGeom>
          <a:noFill/>
        </p:spPr>
        <p:txBody>
          <a:bodyPr wrap="square" lIns="0" tIns="0" rIns="0" bIns="0" rtlCol="0">
            <a:spAutoFit/>
          </a:bodyPr>
          <a:lstStyle/>
          <a:p>
            <a:r>
              <a:rPr lang="en-US" dirty="0">
                <a:solidFill>
                  <a:srgbClr val="003C46"/>
                </a:solidFill>
                <a:latin typeface="Cochocib Script Latin Pro" panose="02000503000000020003" pitchFamily="2" charset="0"/>
                <a:ea typeface="Ebrima" panose="02000000000000000000" pitchFamily="2" charset="0"/>
                <a:cs typeface="Ebrima" panose="02000000000000000000" pitchFamily="2" charset="0"/>
              </a:rPr>
              <a:t>EMI</a:t>
            </a:r>
          </a:p>
        </p:txBody>
      </p:sp>
      <p:sp>
        <p:nvSpPr>
          <p:cNvPr id="15" name="Text Placeholder 14">
            <a:extLst>
              <a:ext uri="{FF2B5EF4-FFF2-40B4-BE49-F238E27FC236}">
                <a16:creationId xmlns:a16="http://schemas.microsoft.com/office/drawing/2014/main" id="{B9D70988-C10A-1B4D-30F5-D47F2436F866}"/>
              </a:ext>
            </a:extLst>
          </p:cNvPr>
          <p:cNvSpPr>
            <a:spLocks noGrp="1"/>
          </p:cNvSpPr>
          <p:nvPr>
            <p:ph type="body" sz="quarter" idx="14"/>
          </p:nvPr>
        </p:nvSpPr>
        <p:spPr>
          <a:xfrm>
            <a:off x="437253" y="1161109"/>
            <a:ext cx="6495005" cy="4693911"/>
          </a:xfrm>
        </p:spPr>
        <p:txBody>
          <a:bodyPr>
            <a:normAutofit/>
          </a:bodyPr>
          <a:lstStyle/>
          <a:p>
            <a:pPr marL="0" indent="0">
              <a:buNone/>
            </a:pPr>
            <a:r>
              <a:rPr lang="da-DK" sz="1900" dirty="0">
                <a:solidFill>
                  <a:srgbClr val="003C46"/>
                </a:solidFill>
                <a:latin typeface="Arial" panose="020B0604020202020204" pitchFamily="34" charset="0"/>
                <a:cs typeface="Arial" panose="020B0604020202020204" pitchFamily="34" charset="0"/>
              </a:rPr>
              <a:t>To forlagsaftaler mellem MLTR og EMI Music Publishing Denmark A/S</a:t>
            </a:r>
          </a:p>
          <a:p>
            <a:endParaRPr lang="da-DK" sz="1900" dirty="0">
              <a:solidFill>
                <a:srgbClr val="003C46"/>
              </a:solidFill>
              <a:latin typeface="Arial" panose="020B0604020202020204" pitchFamily="34" charset="0"/>
              <a:cs typeface="Arial" panose="020B0604020202020204" pitchFamily="34" charset="0"/>
            </a:endParaRPr>
          </a:p>
          <a:p>
            <a:pPr marL="0" indent="0">
              <a:buNone/>
            </a:pPr>
            <a:r>
              <a:rPr lang="da-DK" sz="1900" b="1" u="sng" dirty="0">
                <a:solidFill>
                  <a:srgbClr val="003C46"/>
                </a:solidFill>
                <a:latin typeface="Arial" panose="020B0604020202020204" pitchFamily="34" charset="0"/>
                <a:cs typeface="Arial" panose="020B0604020202020204" pitchFamily="34" charset="0"/>
              </a:rPr>
              <a:t>Forlagsaftalerne indebar: </a:t>
            </a:r>
          </a:p>
          <a:p>
            <a:pPr marL="342900" indent="-342900">
              <a:buFont typeface="+mj-lt"/>
              <a:buAutoNum type="arabicPeriod"/>
            </a:pPr>
            <a:r>
              <a:rPr lang="da-DK" sz="1900" dirty="0">
                <a:solidFill>
                  <a:srgbClr val="003C46"/>
                </a:solidFill>
                <a:latin typeface="Arial" panose="020B0604020202020204" pitchFamily="34" charset="0"/>
                <a:cs typeface="Arial" panose="020B0604020202020204" pitchFamily="34" charset="0"/>
              </a:rPr>
              <a:t>Overdragelse af de eksklusive rettigheder til EMI for hele verden til alle kompositioner som forsanger, Jascha Richter, skriver alene eller sammen med andre til MLTR</a:t>
            </a:r>
          </a:p>
          <a:p>
            <a:pPr marL="342900" indent="-342900">
              <a:buFont typeface="+mj-lt"/>
              <a:buAutoNum type="arabicPeriod"/>
            </a:pPr>
            <a:r>
              <a:rPr lang="da-DK" sz="1900" dirty="0">
                <a:solidFill>
                  <a:srgbClr val="003C46"/>
                </a:solidFill>
                <a:latin typeface="Arial" panose="020B0604020202020204" pitchFamily="34" charset="0"/>
                <a:cs typeface="Arial" panose="020B0604020202020204" pitchFamily="34" charset="0"/>
              </a:rPr>
              <a:t>Overdragelse af de eksklusive rettigheder til EMI for hele verden til alle (øvrige) kompositioner som forsanger, Jascha Richter, havde skrevet alene eller sammen med andre</a:t>
            </a:r>
          </a:p>
          <a:p>
            <a:pPr marL="0" indent="0">
              <a:buNone/>
            </a:pPr>
            <a:endParaRPr lang="da-DK" sz="1900" dirty="0">
              <a:solidFill>
                <a:srgbClr val="003C46"/>
              </a:solidFill>
              <a:latin typeface="Arial" panose="020B0604020202020204" pitchFamily="34" charset="0"/>
              <a:cs typeface="Arial" panose="020B0604020202020204" pitchFamily="34" charset="0"/>
            </a:endParaRPr>
          </a:p>
          <a:p>
            <a:pPr marL="0" indent="0">
              <a:buNone/>
            </a:pPr>
            <a:r>
              <a:rPr lang="da-DK" sz="1900" dirty="0">
                <a:solidFill>
                  <a:srgbClr val="003C46"/>
                </a:solidFill>
                <a:latin typeface="Arial" panose="020B0604020202020204" pitchFamily="34" charset="0"/>
                <a:cs typeface="Arial" panose="020B0604020202020204" pitchFamily="34" charset="0"/>
              </a:rPr>
              <a:t>Begge aftaler underskrevet den 18. november 1993.</a:t>
            </a:r>
          </a:p>
          <a:p>
            <a:pPr marL="0" indent="0">
              <a:buNone/>
            </a:pPr>
            <a:endParaRPr lang="da-DK" sz="2300" dirty="0">
              <a:latin typeface="Arial" panose="020B0604020202020204" pitchFamily="34" charset="0"/>
              <a:cs typeface="Arial" panose="020B0604020202020204" pitchFamily="34" charset="0"/>
            </a:endParaRPr>
          </a:p>
          <a:p>
            <a:pPr marL="0" indent="0">
              <a:buNone/>
            </a:pPr>
            <a:endParaRPr lang="da-DK" dirty="0"/>
          </a:p>
          <a:p>
            <a:endParaRPr lang="da-DK" dirty="0"/>
          </a:p>
        </p:txBody>
      </p:sp>
      <p:cxnSp>
        <p:nvCxnSpPr>
          <p:cNvPr id="3" name="Straight Connector 2">
            <a:extLst>
              <a:ext uri="{FF2B5EF4-FFF2-40B4-BE49-F238E27FC236}">
                <a16:creationId xmlns:a16="http://schemas.microsoft.com/office/drawing/2014/main" id="{664298B6-A665-EFA1-585A-EE16C22FC839}"/>
              </a:ext>
            </a:extLst>
          </p:cNvPr>
          <p:cNvCxnSpPr/>
          <p:nvPr/>
        </p:nvCxnSpPr>
        <p:spPr>
          <a:xfrm>
            <a:off x="7752184" y="5661248"/>
            <a:ext cx="1728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DEC7D7-ED46-186F-23E9-C252EA37192D}"/>
              </a:ext>
            </a:extLst>
          </p:cNvPr>
          <p:cNvCxnSpPr>
            <a:cxnSpLocks/>
          </p:cNvCxnSpPr>
          <p:nvPr/>
        </p:nvCxnSpPr>
        <p:spPr>
          <a:xfrm>
            <a:off x="9552384" y="5661248"/>
            <a:ext cx="1584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6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xEl>
                                              <p:pRg st="6" end="6"/>
                                            </p:txEl>
                                          </p:spTgt>
                                        </p:tgtEl>
                                        <p:attrNameLst>
                                          <p:attrName>style.visibility</p:attrName>
                                        </p:attrNameLst>
                                      </p:cBhvr>
                                      <p:to>
                                        <p:strVal val="visible"/>
                                      </p:to>
                                    </p:set>
                                    <p:anim calcmode="lin" valueType="num">
                                      <p:cBhvr additive="base">
                                        <p:cTn id="24"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2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B735B-3638-9246-392C-00F41BCE7E52}"/>
              </a:ext>
            </a:extLst>
          </p:cNvPr>
          <p:cNvSpPr/>
          <p:nvPr/>
        </p:nvSpPr>
        <p:spPr>
          <a:xfrm>
            <a:off x="795" y="0"/>
            <a:ext cx="12190413" cy="6858000"/>
          </a:xfrm>
          <a:prstGeom prst="rect">
            <a:avLst/>
          </a:prstGeom>
          <a:solidFill>
            <a:srgbClr val="91A39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da-DK" err="1"/>
          </a:p>
        </p:txBody>
      </p:sp>
      <p:sp>
        <p:nvSpPr>
          <p:cNvPr id="4" name="Title 3">
            <a:extLst>
              <a:ext uri="{FF2B5EF4-FFF2-40B4-BE49-F238E27FC236}">
                <a16:creationId xmlns:a16="http://schemas.microsoft.com/office/drawing/2014/main" id="{40DA9CEF-F638-B6FE-005F-6459F930AC95}"/>
              </a:ext>
            </a:extLst>
          </p:cNvPr>
          <p:cNvSpPr txBox="1">
            <a:spLocks noGrp="1"/>
          </p:cNvSpPr>
          <p:nvPr>
            <p:ph type="title"/>
          </p:nvPr>
        </p:nvSpPr>
        <p:spPr>
          <a:xfrm>
            <a:off x="407368" y="1549940"/>
            <a:ext cx="11275838" cy="2554545"/>
          </a:xfrm>
          <a:prstGeom prst="rect">
            <a:avLst/>
          </a:prstGeom>
          <a:noFill/>
        </p:spPr>
        <p:txBody>
          <a:bodyPr vert="horz" wrap="square" lIns="0" tIns="0" rIns="0" bIns="0" rtlCol="0" anchor="b" anchorCtr="0">
            <a:spAutoFit/>
          </a:bodyPr>
          <a:lstStyle/>
          <a:p>
            <a:r>
              <a:rPr lang="en-US" sz="4000" b="1" dirty="0" err="1">
                <a:solidFill>
                  <a:srgbClr val="003C46"/>
                </a:solidFill>
                <a:latin typeface="Times New Roman" panose="02020603050405020304" pitchFamily="18" charset="0"/>
                <a:cs typeface="Times New Roman" panose="02020603050405020304" pitchFamily="18" charset="0"/>
              </a:rPr>
              <a:t>Sagens</a:t>
            </a:r>
            <a:r>
              <a:rPr lang="en-US" sz="4000" b="1" dirty="0">
                <a:solidFill>
                  <a:srgbClr val="003C46"/>
                </a:solidFill>
                <a:latin typeface="Times New Roman" panose="02020603050405020304" pitchFamily="18" charset="0"/>
                <a:cs typeface="Times New Roman" panose="02020603050405020304" pitchFamily="18" charset="0"/>
              </a:rPr>
              <a:t> </a:t>
            </a:r>
            <a:r>
              <a:rPr lang="en-US" sz="4000" b="1" dirty="0" err="1">
                <a:solidFill>
                  <a:srgbClr val="003C46"/>
                </a:solidFill>
                <a:latin typeface="Times New Roman" panose="02020603050405020304" pitchFamily="18" charset="0"/>
                <a:cs typeface="Times New Roman" panose="02020603050405020304" pitchFamily="18" charset="0"/>
              </a:rPr>
              <a:t>hovedspørgsmål</a:t>
            </a:r>
            <a:r>
              <a:rPr lang="en-US" sz="4000" b="1" dirty="0">
                <a:solidFill>
                  <a:srgbClr val="003C46"/>
                </a:solidFill>
                <a:latin typeface="Times New Roman" panose="02020603050405020304" pitchFamily="18" charset="0"/>
                <a:cs typeface="Times New Roman" panose="02020603050405020304" pitchFamily="18" charset="0"/>
              </a:rPr>
              <a:t>: </a:t>
            </a:r>
            <a:br>
              <a:rPr lang="en-US" sz="4000" b="1" dirty="0">
                <a:solidFill>
                  <a:srgbClr val="003C46"/>
                </a:solidFill>
                <a:latin typeface="Times New Roman" panose="02020603050405020304" pitchFamily="18" charset="0"/>
                <a:cs typeface="Times New Roman" panose="02020603050405020304" pitchFamily="18" charset="0"/>
              </a:rPr>
            </a:br>
            <a:r>
              <a:rPr lang="en-US" sz="4000" b="1" dirty="0">
                <a:solidFill>
                  <a:srgbClr val="003C46"/>
                </a:solidFill>
                <a:latin typeface="Times New Roman" panose="02020603050405020304" pitchFamily="18" charset="0"/>
                <a:cs typeface="Times New Roman" panose="02020603050405020304" pitchFamily="18" charset="0"/>
              </a:rPr>
              <a:t/>
            </a:r>
            <a:br>
              <a:rPr lang="en-US" sz="4000" b="1" dirty="0">
                <a:solidFill>
                  <a:srgbClr val="003C46"/>
                </a:solidFill>
                <a:latin typeface="Times New Roman" panose="02020603050405020304" pitchFamily="18" charset="0"/>
                <a:cs typeface="Times New Roman" panose="02020603050405020304" pitchFamily="18" charset="0"/>
              </a:rPr>
            </a:br>
            <a:r>
              <a:rPr lang="en-US" sz="4000" i="1" dirty="0" err="1">
                <a:solidFill>
                  <a:srgbClr val="003C46"/>
                </a:solidFill>
                <a:latin typeface="Times New Roman" panose="02020603050405020304" pitchFamily="18" charset="0"/>
                <a:cs typeface="Times New Roman" panose="02020603050405020304" pitchFamily="18" charset="0"/>
              </a:rPr>
              <a:t>Omfattede</a:t>
            </a:r>
            <a:r>
              <a:rPr lang="en-US" sz="4000" i="1" dirty="0">
                <a:solidFill>
                  <a:srgbClr val="003C46"/>
                </a:solidFill>
                <a:latin typeface="Times New Roman" panose="02020603050405020304" pitchFamily="18" charset="0"/>
                <a:cs typeface="Times New Roman" panose="02020603050405020304" pitchFamily="18" charset="0"/>
              </a:rPr>
              <a:t> </a:t>
            </a:r>
            <a:r>
              <a:rPr lang="en-US" sz="4000" i="1" dirty="0" err="1">
                <a:solidFill>
                  <a:srgbClr val="003C46"/>
                </a:solidFill>
                <a:latin typeface="Times New Roman" panose="02020603050405020304" pitchFamily="18" charset="0"/>
                <a:cs typeface="Times New Roman" panose="02020603050405020304" pitchFamily="18" charset="0"/>
              </a:rPr>
              <a:t>forlagsaftalerne</a:t>
            </a:r>
            <a:r>
              <a:rPr lang="en-US" sz="4000" i="1" dirty="0">
                <a:solidFill>
                  <a:srgbClr val="003C46"/>
                </a:solidFill>
                <a:latin typeface="Times New Roman" panose="02020603050405020304" pitchFamily="18" charset="0"/>
                <a:cs typeface="Times New Roman" panose="02020603050405020304" pitchFamily="18" charset="0"/>
              </a:rPr>
              <a:t> </a:t>
            </a:r>
            <a:r>
              <a:rPr lang="en-US" sz="4000" i="1" dirty="0" err="1">
                <a:solidFill>
                  <a:srgbClr val="003C46"/>
                </a:solidFill>
                <a:latin typeface="Times New Roman" panose="02020603050405020304" pitchFamily="18" charset="0"/>
                <a:cs typeface="Times New Roman" panose="02020603050405020304" pitchFamily="18" charset="0"/>
              </a:rPr>
              <a:t>en</a:t>
            </a:r>
            <a:r>
              <a:rPr lang="en-US" sz="4000" i="1" dirty="0">
                <a:solidFill>
                  <a:srgbClr val="003C46"/>
                </a:solidFill>
                <a:latin typeface="Times New Roman" panose="02020603050405020304" pitchFamily="18" charset="0"/>
                <a:cs typeface="Times New Roman" panose="02020603050405020304" pitchFamily="18" charset="0"/>
              </a:rPr>
              <a:t> </a:t>
            </a:r>
            <a:r>
              <a:rPr lang="en-US" sz="4000" i="1" dirty="0" err="1">
                <a:solidFill>
                  <a:srgbClr val="003C46"/>
                </a:solidFill>
                <a:latin typeface="Times New Roman" panose="02020603050405020304" pitchFamily="18" charset="0"/>
                <a:cs typeface="Times New Roman" panose="02020603050405020304" pitchFamily="18" charset="0"/>
              </a:rPr>
              <a:t>overdragelse</a:t>
            </a:r>
            <a:r>
              <a:rPr lang="en-US" sz="4000" i="1" dirty="0">
                <a:solidFill>
                  <a:srgbClr val="003C46"/>
                </a:solidFill>
                <a:latin typeface="Times New Roman" panose="02020603050405020304" pitchFamily="18" charset="0"/>
                <a:cs typeface="Times New Roman" panose="02020603050405020304" pitchFamily="18" charset="0"/>
              </a:rPr>
              <a:t> </a:t>
            </a:r>
            <a:r>
              <a:rPr lang="en-US" sz="4000" i="1" dirty="0" err="1">
                <a:solidFill>
                  <a:srgbClr val="003C46"/>
                </a:solidFill>
                <a:latin typeface="Times New Roman" panose="02020603050405020304" pitchFamily="18" charset="0"/>
                <a:cs typeface="Times New Roman" panose="02020603050405020304" pitchFamily="18" charset="0"/>
              </a:rPr>
              <a:t>af</a:t>
            </a:r>
            <a:r>
              <a:rPr lang="en-US" sz="4000" i="1" dirty="0">
                <a:solidFill>
                  <a:srgbClr val="003C46"/>
                </a:solidFill>
                <a:latin typeface="Times New Roman" panose="02020603050405020304" pitchFamily="18" charset="0"/>
                <a:cs typeface="Times New Roman" panose="02020603050405020304" pitchFamily="18" charset="0"/>
              </a:rPr>
              <a:t> </a:t>
            </a:r>
            <a:r>
              <a:rPr lang="da-DK" sz="4000" i="1" dirty="0">
                <a:solidFill>
                  <a:srgbClr val="003C46"/>
                </a:solidFill>
                <a:latin typeface="Times New Roman" panose="02020603050405020304" pitchFamily="18" charset="0"/>
                <a:cs typeface="Times New Roman" panose="02020603050405020304" pitchFamily="18" charset="0"/>
              </a:rPr>
              <a:t>rettighederne til dramatiske opførelser af musikværkerne, dvs. </a:t>
            </a:r>
            <a:r>
              <a:rPr lang="en-US" sz="4000" i="1" dirty="0">
                <a:solidFill>
                  <a:srgbClr val="003C46"/>
                </a:solidFill>
                <a:latin typeface="Times New Roman" panose="02020603050405020304" pitchFamily="18" charset="0"/>
                <a:cs typeface="Times New Roman" panose="02020603050405020304" pitchFamily="18" charset="0"/>
              </a:rPr>
              <a:t>de </a:t>
            </a:r>
            <a:r>
              <a:rPr lang="en-US" sz="4000" i="1" dirty="0" err="1">
                <a:solidFill>
                  <a:srgbClr val="003C46"/>
                </a:solidFill>
                <a:latin typeface="Times New Roman" panose="02020603050405020304" pitchFamily="18" charset="0"/>
                <a:cs typeface="Times New Roman" panose="02020603050405020304" pitchFamily="18" charset="0"/>
              </a:rPr>
              <a:t>såkaldte</a:t>
            </a:r>
            <a:r>
              <a:rPr lang="en-US" sz="4000" i="1" dirty="0">
                <a:solidFill>
                  <a:srgbClr val="003C46"/>
                </a:solidFill>
                <a:latin typeface="Times New Roman" panose="02020603050405020304" pitchFamily="18" charset="0"/>
                <a:cs typeface="Times New Roman" panose="02020603050405020304" pitchFamily="18" charset="0"/>
              </a:rPr>
              <a:t> “store </a:t>
            </a:r>
            <a:r>
              <a:rPr lang="en-US" sz="4000" i="1" dirty="0" err="1">
                <a:solidFill>
                  <a:srgbClr val="003C46"/>
                </a:solidFill>
                <a:latin typeface="Times New Roman" panose="02020603050405020304" pitchFamily="18" charset="0"/>
                <a:cs typeface="Times New Roman" panose="02020603050405020304" pitchFamily="18" charset="0"/>
              </a:rPr>
              <a:t>rettigheder</a:t>
            </a:r>
            <a:r>
              <a:rPr lang="en-US" sz="4000" i="1" dirty="0">
                <a:solidFill>
                  <a:srgbClr val="003C4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4783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1381803B-1515-F884-42D4-650828063AAE}"/>
              </a:ext>
            </a:extLst>
          </p:cNvPr>
          <p:cNvSpPr>
            <a:spLocks noGrp="1"/>
          </p:cNvSpPr>
          <p:nvPr>
            <p:ph type="title"/>
          </p:nvPr>
        </p:nvSpPr>
        <p:spPr>
          <a:xfrm>
            <a:off x="467982" y="476251"/>
            <a:ext cx="11254413" cy="1008063"/>
          </a:xfrm>
        </p:spPr>
        <p:txBody>
          <a:bodyPr anchor="t">
            <a:normAutofit/>
          </a:bodyPr>
          <a:lstStyle/>
          <a:p>
            <a:r>
              <a:rPr lang="en-US" sz="3600" dirty="0" smtClean="0">
                <a:solidFill>
                  <a:srgbClr val="003C46"/>
                </a:solidFill>
                <a:latin typeface="Times New Roman" panose="02020603050405020304" pitchFamily="18" charset="0"/>
                <a:cs typeface="Times New Roman" panose="02020603050405020304" pitchFamily="18" charset="0"/>
              </a:rPr>
              <a:t>De </a:t>
            </a:r>
            <a:r>
              <a:rPr lang="en-US" sz="3600" dirty="0" err="1" smtClean="0">
                <a:solidFill>
                  <a:srgbClr val="003C46"/>
                </a:solidFill>
                <a:latin typeface="Times New Roman" panose="02020603050405020304" pitchFamily="18" charset="0"/>
                <a:cs typeface="Times New Roman" panose="02020603050405020304" pitchFamily="18" charset="0"/>
              </a:rPr>
              <a:t>forskellige</a:t>
            </a:r>
            <a:r>
              <a:rPr lang="en-US" sz="3600" dirty="0" smtClean="0">
                <a:solidFill>
                  <a:srgbClr val="003C46"/>
                </a:solidFill>
                <a:latin typeface="Times New Roman" panose="02020603050405020304" pitchFamily="18" charset="0"/>
                <a:cs typeface="Times New Roman" panose="02020603050405020304" pitchFamily="18" charset="0"/>
              </a:rPr>
              <a:t> </a:t>
            </a:r>
            <a:r>
              <a:rPr lang="en-US" sz="3600" dirty="0" err="1" smtClean="0">
                <a:solidFill>
                  <a:srgbClr val="003C46"/>
                </a:solidFill>
                <a:latin typeface="Times New Roman" panose="02020603050405020304" pitchFamily="18" charset="0"/>
                <a:cs typeface="Times New Roman" panose="02020603050405020304" pitchFamily="18" charset="0"/>
              </a:rPr>
              <a:t>rettighedstyper</a:t>
            </a:r>
            <a:endParaRPr lang="en-US" sz="3600" dirty="0">
              <a:solidFill>
                <a:srgbClr val="003C46"/>
              </a:solidFill>
              <a:latin typeface="Times New Roman" panose="02020603050405020304" pitchFamily="18" charset="0"/>
              <a:cs typeface="Times New Roman" panose="02020603050405020304" pitchFamily="18" charset="0"/>
            </a:endParaRPr>
          </a:p>
        </p:txBody>
      </p:sp>
      <p:sp>
        <p:nvSpPr>
          <p:cNvPr id="2057" name="Text Placeholder 2">
            <a:extLst>
              <a:ext uri="{FF2B5EF4-FFF2-40B4-BE49-F238E27FC236}">
                <a16:creationId xmlns:a16="http://schemas.microsoft.com/office/drawing/2014/main" id="{AC652BA6-AA6C-E3CD-C1B2-8F1E24B783E9}"/>
              </a:ext>
            </a:extLst>
          </p:cNvPr>
          <p:cNvSpPr>
            <a:spLocks noGrp="1"/>
          </p:cNvSpPr>
          <p:nvPr>
            <p:ph type="body" sz="quarter" idx="14"/>
          </p:nvPr>
        </p:nvSpPr>
        <p:spPr>
          <a:xfrm>
            <a:off x="467556" y="1628776"/>
            <a:ext cx="5514222" cy="2232273"/>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177800">
              <a:buNone/>
            </a:pPr>
            <a:r>
              <a:rPr lang="en-US" sz="1800" b="1" u="sng" dirty="0" err="1">
                <a:solidFill>
                  <a:srgbClr val="003C46"/>
                </a:solidFill>
                <a:latin typeface="Arial" panose="020B0604020202020204" pitchFamily="34" charset="0"/>
                <a:cs typeface="Arial" panose="020B0604020202020204" pitchFamily="34" charset="0"/>
              </a:rPr>
              <a:t>små</a:t>
            </a:r>
            <a:r>
              <a:rPr lang="en-US" sz="1800" b="1" u="sng" dirty="0">
                <a:solidFill>
                  <a:srgbClr val="003C46"/>
                </a:solidFill>
                <a:latin typeface="Arial" panose="020B0604020202020204" pitchFamily="34" charset="0"/>
                <a:cs typeface="Arial" panose="020B0604020202020204" pitchFamily="34" charset="0"/>
              </a:rPr>
              <a:t> </a:t>
            </a:r>
            <a:r>
              <a:rPr lang="en-US" sz="1800" b="1" u="sng" dirty="0" err="1">
                <a:solidFill>
                  <a:srgbClr val="003C46"/>
                </a:solidFill>
                <a:latin typeface="Arial" panose="020B0604020202020204" pitchFamily="34" charset="0"/>
                <a:cs typeface="Arial" panose="020B0604020202020204" pitchFamily="34" charset="0"/>
              </a:rPr>
              <a:t>rettigheder</a:t>
            </a:r>
            <a:endParaRPr lang="en-US" sz="1800" b="1" u="sng" dirty="0">
              <a:solidFill>
                <a:srgbClr val="003C46"/>
              </a:solidFill>
              <a:latin typeface="Arial" panose="020B0604020202020204" pitchFamily="34" charset="0"/>
              <a:cs typeface="Arial" panose="020B0604020202020204" pitchFamily="34" charset="0"/>
            </a:endParaRPr>
          </a:p>
          <a:p>
            <a:r>
              <a:rPr lang="da-DK" sz="1800" dirty="0">
                <a:solidFill>
                  <a:srgbClr val="003C46"/>
                </a:solidFill>
                <a:latin typeface="Arial" panose="020B0604020202020204" pitchFamily="34" charset="0"/>
                <a:cs typeface="Arial" panose="020B0604020202020204" pitchFamily="34" charset="0"/>
              </a:rPr>
              <a:t>”Almindelige” rettigheder (offentlig fremførelse, mekanisering, trykning i nodehæfter)</a:t>
            </a:r>
          </a:p>
          <a:p>
            <a:r>
              <a:rPr lang="en-US" sz="1800" dirty="0" err="1">
                <a:solidFill>
                  <a:srgbClr val="003C46"/>
                </a:solidFill>
                <a:latin typeface="Arial" panose="020B0604020202020204" pitchFamily="34" charset="0"/>
                <a:cs typeface="Arial" panose="020B0604020202020204" pitchFamily="34" charset="0"/>
              </a:rPr>
              <a:t>Overdragelse</a:t>
            </a:r>
            <a:r>
              <a:rPr lang="en-US" sz="1800" dirty="0">
                <a:solidFill>
                  <a:srgbClr val="003C46"/>
                </a:solidFill>
                <a:latin typeface="Arial" panose="020B0604020202020204" pitchFamily="34" charset="0"/>
                <a:cs typeface="Arial" panose="020B0604020202020204" pitchFamily="34" charset="0"/>
              </a:rPr>
              <a:t> </a:t>
            </a:r>
            <a:r>
              <a:rPr lang="en-US" sz="1800" dirty="0" err="1">
                <a:solidFill>
                  <a:srgbClr val="003C46"/>
                </a:solidFill>
                <a:latin typeface="Arial" panose="020B0604020202020204" pitchFamily="34" charset="0"/>
                <a:cs typeface="Arial" panose="020B0604020202020204" pitchFamily="34" charset="0"/>
              </a:rPr>
              <a:t>i</a:t>
            </a:r>
            <a:r>
              <a:rPr lang="en-US" sz="1800" dirty="0">
                <a:solidFill>
                  <a:srgbClr val="003C46"/>
                </a:solidFill>
                <a:latin typeface="Arial" panose="020B0604020202020204" pitchFamily="34" charset="0"/>
                <a:cs typeface="Arial" panose="020B0604020202020204" pitchFamily="34" charset="0"/>
              </a:rPr>
              <a:t> </a:t>
            </a:r>
            <a:r>
              <a:rPr lang="en-US" sz="1800" dirty="0" err="1">
                <a:solidFill>
                  <a:srgbClr val="003C46"/>
                </a:solidFill>
                <a:latin typeface="Arial" panose="020B0604020202020204" pitchFamily="34" charset="0"/>
                <a:cs typeface="Arial" panose="020B0604020202020204" pitchFamily="34" charset="0"/>
              </a:rPr>
              <a:t>musikforlagsaftale</a:t>
            </a:r>
            <a:endParaRPr lang="en-US" sz="1800" dirty="0">
              <a:solidFill>
                <a:srgbClr val="003C46"/>
              </a:solidFill>
              <a:latin typeface="Arial" panose="020B0604020202020204" pitchFamily="34" charset="0"/>
              <a:cs typeface="Arial" panose="020B0604020202020204" pitchFamily="34" charset="0"/>
            </a:endParaRPr>
          </a:p>
          <a:p>
            <a:r>
              <a:rPr lang="en-US" sz="1800" dirty="0" err="1">
                <a:solidFill>
                  <a:srgbClr val="003C46"/>
                </a:solidFill>
                <a:latin typeface="Arial" panose="020B0604020202020204" pitchFamily="34" charset="0"/>
                <a:cs typeface="Arial" panose="020B0604020202020204" pitchFamily="34" charset="0"/>
              </a:rPr>
              <a:t>Forvaltes</a:t>
            </a:r>
            <a:r>
              <a:rPr lang="en-US" sz="1800" dirty="0">
                <a:solidFill>
                  <a:srgbClr val="003C46"/>
                </a:solidFill>
                <a:latin typeface="Arial" panose="020B0604020202020204" pitchFamily="34" charset="0"/>
                <a:cs typeface="Arial" panose="020B0604020202020204" pitchFamily="34" charset="0"/>
              </a:rPr>
              <a:t> </a:t>
            </a:r>
            <a:r>
              <a:rPr lang="en-US" sz="1800" dirty="0" err="1">
                <a:solidFill>
                  <a:srgbClr val="003C46"/>
                </a:solidFill>
                <a:latin typeface="Arial" panose="020B0604020202020204" pitchFamily="34" charset="0"/>
                <a:cs typeface="Arial" panose="020B0604020202020204" pitchFamily="34" charset="0"/>
              </a:rPr>
              <a:t>kollektivt</a:t>
            </a:r>
            <a:endParaRPr lang="da-DK" sz="1800" dirty="0">
              <a:solidFill>
                <a:srgbClr val="003C46"/>
              </a:solidFill>
              <a:latin typeface="Arial" panose="020B0604020202020204" pitchFamily="34" charset="0"/>
              <a:cs typeface="Arial" panose="020B0604020202020204" pitchFamily="34" charset="0"/>
            </a:endParaRPr>
          </a:p>
        </p:txBody>
      </p:sp>
      <p:sp>
        <p:nvSpPr>
          <p:cNvPr id="2062" name="Text Placeholder 3">
            <a:extLst>
              <a:ext uri="{FF2B5EF4-FFF2-40B4-BE49-F238E27FC236}">
                <a16:creationId xmlns:a16="http://schemas.microsoft.com/office/drawing/2014/main" id="{E310F3AD-7693-8D10-55C9-605F00A34BF9}"/>
              </a:ext>
            </a:extLst>
          </p:cNvPr>
          <p:cNvSpPr>
            <a:spLocks noGrp="1"/>
          </p:cNvSpPr>
          <p:nvPr>
            <p:ph type="body" sz="quarter" idx="15"/>
          </p:nvPr>
        </p:nvSpPr>
        <p:spPr>
          <a:xfrm>
            <a:off x="6208172" y="1628776"/>
            <a:ext cx="5514222" cy="2232273"/>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177800">
              <a:buNone/>
            </a:pPr>
            <a:r>
              <a:rPr lang="da-DK" sz="1800" b="1" u="sng" dirty="0">
                <a:solidFill>
                  <a:srgbClr val="003C46"/>
                </a:solidFill>
                <a:latin typeface="Arial" panose="020B0604020202020204" pitchFamily="34" charset="0"/>
                <a:cs typeface="Arial" panose="020B0604020202020204" pitchFamily="34" charset="0"/>
              </a:rPr>
              <a:t>STORE rettigheder</a:t>
            </a:r>
            <a:endParaRPr lang="en-US" sz="1800" b="1" u="sng" dirty="0">
              <a:solidFill>
                <a:srgbClr val="003C46"/>
              </a:solidFill>
              <a:latin typeface="Arial" panose="020B0604020202020204" pitchFamily="34" charset="0"/>
              <a:cs typeface="Arial" panose="020B0604020202020204" pitchFamily="34" charset="0"/>
            </a:endParaRPr>
          </a:p>
          <a:p>
            <a:pPr lvl="1"/>
            <a:r>
              <a:rPr lang="da-DK" sz="1800" dirty="0">
                <a:solidFill>
                  <a:srgbClr val="003C46"/>
                </a:solidFill>
                <a:latin typeface="Arial" panose="020B0604020202020204" pitchFamily="34" charset="0"/>
                <a:cs typeface="Arial" panose="020B0604020202020204" pitchFamily="34" charset="0"/>
              </a:rPr>
              <a:t>Musikdramatiske opførelser (teater, ballet, musicals, skuespil, revyer m.v.)</a:t>
            </a:r>
          </a:p>
          <a:p>
            <a:pPr lvl="1"/>
            <a:r>
              <a:rPr lang="da-DK" sz="1800" dirty="0">
                <a:solidFill>
                  <a:srgbClr val="003C46"/>
                </a:solidFill>
                <a:latin typeface="Arial" panose="020B0604020202020204" pitchFamily="34" charset="0"/>
                <a:cs typeface="Arial" panose="020B0604020202020204" pitchFamily="34" charset="0"/>
              </a:rPr>
              <a:t>Ikke et begreb, der følger af ophavsretsloven</a:t>
            </a:r>
          </a:p>
          <a:p>
            <a:pPr lvl="1"/>
            <a:r>
              <a:rPr lang="da-DK" sz="1800" dirty="0" err="1">
                <a:solidFill>
                  <a:srgbClr val="003C46"/>
                </a:solidFill>
                <a:latin typeface="Arial" panose="020B0604020202020204" pitchFamily="34" charset="0"/>
                <a:cs typeface="Arial" panose="020B0604020202020204" pitchFamily="34" charset="0"/>
              </a:rPr>
              <a:t>Droit</a:t>
            </a:r>
            <a:r>
              <a:rPr lang="da-DK" sz="1800" dirty="0">
                <a:solidFill>
                  <a:srgbClr val="003C46"/>
                </a:solidFill>
                <a:latin typeface="Arial" panose="020B0604020202020204" pitchFamily="34" charset="0"/>
                <a:cs typeface="Arial" panose="020B0604020202020204" pitchFamily="34" charset="0"/>
              </a:rPr>
              <a:t> moral-beskyttelseshensyn</a:t>
            </a:r>
          </a:p>
          <a:p>
            <a:pPr lvl="1"/>
            <a:r>
              <a:rPr lang="da-DK" sz="1800" dirty="0">
                <a:solidFill>
                  <a:srgbClr val="003C46"/>
                </a:solidFill>
                <a:latin typeface="Arial" panose="020B0604020202020204" pitchFamily="34" charset="0"/>
                <a:cs typeface="Arial" panose="020B0604020202020204" pitchFamily="34" charset="0"/>
              </a:rPr>
              <a:t>Forvaltes individuelt</a:t>
            </a:r>
          </a:p>
          <a:p>
            <a:endParaRPr lang="en-US" dirty="0"/>
          </a:p>
        </p:txBody>
      </p:sp>
      <p:pic>
        <p:nvPicPr>
          <p:cNvPr id="9" name="Picture 14" descr="Michael Learns to Rock - Greatest Hits">
            <a:extLst>
              <a:ext uri="{FF2B5EF4-FFF2-40B4-BE49-F238E27FC236}">
                <a16:creationId xmlns:a16="http://schemas.microsoft.com/office/drawing/2014/main" id="{CF5E336C-1B68-4F67-F809-D161B9250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062" b="30824"/>
          <a:stretch/>
        </p:blipFill>
        <p:spPr bwMode="auto">
          <a:xfrm>
            <a:off x="467982" y="4005263"/>
            <a:ext cx="5522400" cy="2160000"/>
          </a:xfrm>
          <a:prstGeom prst="rect">
            <a:avLst/>
          </a:prstGeom>
          <a:solidFill>
            <a:srgbClr val="FFFFFF"/>
          </a:solidFill>
        </p:spPr>
      </p:pic>
      <p:pic>
        <p:nvPicPr>
          <p:cNvPr id="2050" name="Picture 2" descr="Broadway Musicals, 1000 Pieces, Re-marks | Puzzle Warehouse">
            <a:extLst>
              <a:ext uri="{FF2B5EF4-FFF2-40B4-BE49-F238E27FC236}">
                <a16:creationId xmlns:a16="http://schemas.microsoft.com/office/drawing/2014/main" id="{2B7828E7-5106-4699-0D11-9C9429BAC6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14" b="13593"/>
          <a:stretch/>
        </p:blipFill>
        <p:spPr bwMode="auto">
          <a:xfrm>
            <a:off x="6207194" y="4005263"/>
            <a:ext cx="5522400" cy="2160000"/>
          </a:xfrm>
          <a:prstGeom prst="rect">
            <a:avLst/>
          </a:prstGeom>
          <a:noFill/>
        </p:spPr>
      </p:pic>
    </p:spTree>
    <p:extLst>
      <p:ext uri="{BB962C8B-B14F-4D97-AF65-F5344CB8AC3E}">
        <p14:creationId xmlns:p14="http://schemas.microsoft.com/office/powerpoint/2010/main" val="196052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C5D9-120A-28EA-5EEB-A34053E9A725}"/>
              </a:ext>
            </a:extLst>
          </p:cNvPr>
          <p:cNvSpPr>
            <a:spLocks noGrp="1"/>
          </p:cNvSpPr>
          <p:nvPr>
            <p:ph type="title"/>
          </p:nvPr>
        </p:nvSpPr>
        <p:spPr>
          <a:xfrm>
            <a:off x="407369" y="365153"/>
            <a:ext cx="11254413" cy="1008063"/>
          </a:xfrm>
        </p:spPr>
        <p:txBody>
          <a:bodyPr>
            <a:normAutofit/>
          </a:bodyPr>
          <a:lstStyle/>
          <a:p>
            <a:r>
              <a:rPr lang="da-DK" sz="3600" dirty="0" err="1">
                <a:solidFill>
                  <a:srgbClr val="003C46"/>
                </a:solidFill>
                <a:latin typeface="Times New Roman" panose="02020603050405020304" pitchFamily="18" charset="0"/>
                <a:cs typeface="Times New Roman" panose="02020603050405020304" pitchFamily="18" charset="0"/>
              </a:rPr>
              <a:t>MLTRs</a:t>
            </a:r>
            <a:r>
              <a:rPr lang="da-DK" sz="3600" dirty="0">
                <a:solidFill>
                  <a:srgbClr val="003C46"/>
                </a:solidFill>
                <a:latin typeface="Times New Roman" panose="02020603050405020304" pitchFamily="18" charset="0"/>
                <a:cs typeface="Times New Roman" panose="02020603050405020304" pitchFamily="18" charset="0"/>
              </a:rPr>
              <a:t> hovedargumenter</a:t>
            </a:r>
          </a:p>
        </p:txBody>
      </p:sp>
      <p:sp>
        <p:nvSpPr>
          <p:cNvPr id="3" name="Text Placeholder 2">
            <a:extLst>
              <a:ext uri="{FF2B5EF4-FFF2-40B4-BE49-F238E27FC236}">
                <a16:creationId xmlns:a16="http://schemas.microsoft.com/office/drawing/2014/main" id="{87D3BDDC-8131-5444-7F09-EC48E3785F85}"/>
              </a:ext>
            </a:extLst>
          </p:cNvPr>
          <p:cNvSpPr>
            <a:spLocks noGrp="1"/>
          </p:cNvSpPr>
          <p:nvPr>
            <p:ph type="body" sz="quarter" idx="14"/>
          </p:nvPr>
        </p:nvSpPr>
        <p:spPr>
          <a:xfrm>
            <a:off x="407369" y="1373216"/>
            <a:ext cx="11521280" cy="4535488"/>
          </a:xfrm>
          <a:solidFill>
            <a:srgbClr val="E4E8E4"/>
          </a:solidFill>
        </p:spPr>
        <p:txBody>
          <a:bodyPr>
            <a:noAutofit/>
          </a:bodyPr>
          <a:lstStyle/>
          <a:p>
            <a:pPr marL="0" indent="0">
              <a:buNone/>
            </a:pPr>
            <a:r>
              <a:rPr lang="da-DK" sz="1500" dirty="0">
                <a:solidFill>
                  <a:srgbClr val="003C46"/>
                </a:solidFill>
                <a:latin typeface="Arial" panose="020B0604020202020204" pitchFamily="34" charset="0"/>
                <a:cs typeface="Arial" panose="020B0604020202020204" pitchFamily="34" charset="0"/>
              </a:rPr>
              <a:t>EMI har ikke løftet </a:t>
            </a:r>
            <a:r>
              <a:rPr lang="da-DK" sz="1500" b="1" dirty="0">
                <a:solidFill>
                  <a:srgbClr val="003C46"/>
                </a:solidFill>
                <a:latin typeface="Arial" panose="020B0604020202020204" pitchFamily="34" charset="0"/>
                <a:cs typeface="Arial" panose="020B0604020202020204" pitchFamily="34" charset="0"/>
              </a:rPr>
              <a:t>bevisbyrden</a:t>
            </a:r>
            <a:r>
              <a:rPr lang="da-DK" sz="1500" dirty="0">
                <a:solidFill>
                  <a:srgbClr val="003C46"/>
                </a:solidFill>
                <a:latin typeface="Arial" panose="020B0604020202020204" pitchFamily="34" charset="0"/>
                <a:cs typeface="Arial" panose="020B0604020202020204" pitchFamily="34" charset="0"/>
              </a:rPr>
              <a:t> for at have fået overdraget de </a:t>
            </a:r>
            <a:r>
              <a:rPr lang="da-DK" sz="1500" b="1" dirty="0">
                <a:solidFill>
                  <a:srgbClr val="003C46"/>
                </a:solidFill>
                <a:latin typeface="Arial" panose="020B0604020202020204" pitchFamily="34" charset="0"/>
                <a:cs typeface="Arial" panose="020B0604020202020204" pitchFamily="34" charset="0"/>
              </a:rPr>
              <a:t>store rettigheder</a:t>
            </a:r>
            <a:r>
              <a:rPr lang="da-DK" sz="1500" dirty="0">
                <a:solidFill>
                  <a:srgbClr val="003C46"/>
                </a:solidFill>
                <a:latin typeface="Arial" panose="020B0604020202020204" pitchFamily="34" charset="0"/>
                <a:cs typeface="Arial" panose="020B0604020202020204" pitchFamily="34" charset="0"/>
              </a:rPr>
              <a:t>.</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Store rettigheder blev </a:t>
            </a:r>
            <a:r>
              <a:rPr lang="da-DK" sz="1500" b="1" dirty="0">
                <a:solidFill>
                  <a:srgbClr val="003C46"/>
                </a:solidFill>
                <a:latin typeface="Arial" panose="020B0604020202020204" pitchFamily="34" charset="0"/>
                <a:cs typeface="Arial" panose="020B0604020202020204" pitchFamily="34" charset="0"/>
              </a:rPr>
              <a:t>ikke drøftet under forhandlingerne </a:t>
            </a:r>
            <a:r>
              <a:rPr lang="da-DK" sz="1500" dirty="0">
                <a:solidFill>
                  <a:srgbClr val="003C46"/>
                </a:solidFill>
                <a:latin typeface="Arial" panose="020B0604020202020204" pitchFamily="34" charset="0"/>
                <a:cs typeface="Arial" panose="020B0604020202020204" pitchFamily="34" charset="0"/>
              </a:rPr>
              <a:t>om forlagsaftalerne i 1993. Ingen i</a:t>
            </a:r>
            <a:r>
              <a:rPr lang="da-DK" sz="1500" b="1" dirty="0">
                <a:solidFill>
                  <a:srgbClr val="003C46"/>
                </a:solidFill>
                <a:latin typeface="Arial" panose="020B0604020202020204" pitchFamily="34" charset="0"/>
                <a:cs typeface="Arial" panose="020B0604020202020204" pitchFamily="34" charset="0"/>
              </a:rPr>
              <a:t>ntention</a:t>
            </a:r>
            <a:r>
              <a:rPr lang="da-DK" sz="1500" dirty="0">
                <a:solidFill>
                  <a:srgbClr val="003C46"/>
                </a:solidFill>
                <a:latin typeface="Arial" panose="020B0604020202020204" pitchFamily="34" charset="0"/>
                <a:cs typeface="Arial" panose="020B0604020202020204" pitchFamily="34" charset="0"/>
              </a:rPr>
              <a:t> om overdragelse fra parterne. Ej forekommende på aftaletidspunktet at sammensætte almindelige musikværker til musicals m.v.</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EMI kunne slet ikke udnytte rettighederne, da de ikke var medlem af </a:t>
            </a:r>
            <a:r>
              <a:rPr lang="da-DK" sz="1500" b="1" dirty="0">
                <a:solidFill>
                  <a:srgbClr val="003C46"/>
                </a:solidFill>
                <a:latin typeface="Arial" panose="020B0604020202020204" pitchFamily="34" charset="0"/>
                <a:cs typeface="Arial" panose="020B0604020202020204" pitchFamily="34" charset="0"/>
              </a:rPr>
              <a:t>KODA Dramatik</a:t>
            </a:r>
            <a:r>
              <a:rPr lang="da-DK" sz="1500" dirty="0">
                <a:solidFill>
                  <a:srgbClr val="003C46"/>
                </a:solidFill>
                <a:latin typeface="Arial" panose="020B0604020202020204" pitchFamily="34" charset="0"/>
                <a:cs typeface="Arial" panose="020B0604020202020204" pitchFamily="34" charset="0"/>
              </a:rPr>
              <a:t>.</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Referencen i forlagsaftalerne til at kunne </a:t>
            </a:r>
            <a:r>
              <a:rPr lang="da-DK" sz="1500" b="1" dirty="0">
                <a:solidFill>
                  <a:srgbClr val="003C46"/>
                </a:solidFill>
                <a:latin typeface="Arial" panose="020B0604020202020204" pitchFamily="34" charset="0"/>
                <a:cs typeface="Arial" panose="020B0604020202020204" pitchFamily="34" charset="0"/>
              </a:rPr>
              <a:t>ændre værker </a:t>
            </a:r>
            <a:r>
              <a:rPr lang="da-DK" sz="1500" dirty="0">
                <a:solidFill>
                  <a:srgbClr val="003C46"/>
                </a:solidFill>
                <a:latin typeface="Arial" panose="020B0604020202020204" pitchFamily="34" charset="0"/>
                <a:cs typeface="Arial" panose="020B0604020202020204" pitchFamily="34" charset="0"/>
              </a:rPr>
              <a:t>er ikke reference til musikdramatiske opførelser.</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Ikke reguleret i forlagsaftalerne hvordan udnyttelsen af store rettigheder skulle </a:t>
            </a:r>
            <a:r>
              <a:rPr lang="da-DK" sz="1500" b="1" dirty="0">
                <a:solidFill>
                  <a:srgbClr val="003C46"/>
                </a:solidFill>
                <a:latin typeface="Arial" panose="020B0604020202020204" pitchFamily="34" charset="0"/>
                <a:cs typeface="Arial" panose="020B0604020202020204" pitchFamily="34" charset="0"/>
              </a:rPr>
              <a:t>vederlægges</a:t>
            </a:r>
            <a:r>
              <a:rPr lang="da-DK" sz="1500" dirty="0">
                <a:solidFill>
                  <a:srgbClr val="003C46"/>
                </a:solidFill>
                <a:latin typeface="Arial" panose="020B0604020202020204" pitchFamily="34" charset="0"/>
                <a:cs typeface="Arial" panose="020B0604020202020204" pitchFamily="34" charset="0"/>
              </a:rPr>
              <a:t>. </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Overdragelse af store rettigheder kræver efter praksis og den juridiske litteratur </a:t>
            </a:r>
            <a:r>
              <a:rPr lang="da-DK" sz="1500" b="1" dirty="0">
                <a:solidFill>
                  <a:srgbClr val="003C46"/>
                </a:solidFill>
                <a:latin typeface="Arial" panose="020B0604020202020204" pitchFamily="34" charset="0"/>
                <a:cs typeface="Arial" panose="020B0604020202020204" pitchFamily="34" charset="0"/>
              </a:rPr>
              <a:t>specifikation</a:t>
            </a:r>
            <a:r>
              <a:rPr lang="da-DK" sz="1500" dirty="0">
                <a:solidFill>
                  <a:srgbClr val="003C46"/>
                </a:solidFill>
                <a:latin typeface="Arial" panose="020B0604020202020204" pitchFamily="34" charset="0"/>
                <a:cs typeface="Arial" panose="020B0604020202020204" pitchFamily="34" charset="0"/>
              </a:rPr>
              <a:t> i overdragelsesaftale.</a:t>
            </a:r>
          </a:p>
          <a:p>
            <a:pPr marL="0" indent="0">
              <a:buNone/>
            </a:pPr>
            <a:endParaRPr lang="da-DK" sz="1500" dirty="0">
              <a:solidFill>
                <a:srgbClr val="003C46"/>
              </a:solidFill>
              <a:latin typeface="Arial" panose="020B0604020202020204" pitchFamily="34" charset="0"/>
              <a:cs typeface="Arial" panose="020B0604020202020204" pitchFamily="34" charset="0"/>
            </a:endParaRPr>
          </a:p>
          <a:p>
            <a:pPr marL="0" indent="0">
              <a:buNone/>
            </a:pPr>
            <a:r>
              <a:rPr lang="da-DK" sz="1500" dirty="0">
                <a:solidFill>
                  <a:srgbClr val="003C46"/>
                </a:solidFill>
                <a:latin typeface="Arial" panose="020B0604020202020204" pitchFamily="34" charset="0"/>
                <a:cs typeface="Arial" panose="020B0604020202020204" pitchFamily="34" charset="0"/>
              </a:rPr>
              <a:t>Minimumsreglen, koncipistreglen og specialitetsgrundsætningen.</a:t>
            </a:r>
          </a:p>
        </p:txBody>
      </p:sp>
      <p:sp>
        <p:nvSpPr>
          <p:cNvPr id="20" name="Rectangle 19">
            <a:extLst>
              <a:ext uri="{FF2B5EF4-FFF2-40B4-BE49-F238E27FC236}">
                <a16:creationId xmlns:a16="http://schemas.microsoft.com/office/drawing/2014/main" id="{412F27F3-4C00-DF7B-E2B8-2DCE4AB09B85}"/>
              </a:ext>
            </a:extLst>
          </p:cNvPr>
          <p:cNvSpPr>
            <a:spLocks/>
          </p:cNvSpPr>
          <p:nvPr/>
        </p:nvSpPr>
        <p:spPr>
          <a:xfrm>
            <a:off x="10704512" y="2852937"/>
            <a:ext cx="2122182" cy="3216265"/>
          </a:xfrm>
          <a:prstGeom prst="rect">
            <a:avLst/>
          </a:prstGeom>
        </p:spPr>
        <p:txBody>
          <a:bodyPr wrap="square">
            <a:spAutoFit/>
          </a:bodyPr>
          <a:lstStyle/>
          <a:p>
            <a:r>
              <a:rPr lang="da-DK" sz="20300" b="1">
                <a:solidFill>
                  <a:schemeClr val="bg1"/>
                </a:solidFill>
                <a:latin typeface="+mj-lt"/>
              </a:rPr>
              <a:t>§</a:t>
            </a:r>
            <a:endParaRPr lang="da-DK" sz="29200" b="1">
              <a:latin typeface="+mj-lt"/>
            </a:endParaRPr>
          </a:p>
        </p:txBody>
      </p:sp>
    </p:spTree>
    <p:extLst>
      <p:ext uri="{BB962C8B-B14F-4D97-AF65-F5344CB8AC3E}">
        <p14:creationId xmlns:p14="http://schemas.microsoft.com/office/powerpoint/2010/main" val="2996461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C5D9-120A-28EA-5EEB-A34053E9A725}"/>
              </a:ext>
            </a:extLst>
          </p:cNvPr>
          <p:cNvSpPr>
            <a:spLocks noGrp="1"/>
          </p:cNvSpPr>
          <p:nvPr>
            <p:ph type="title"/>
          </p:nvPr>
        </p:nvSpPr>
        <p:spPr>
          <a:xfrm>
            <a:off x="407369" y="365153"/>
            <a:ext cx="11254413" cy="1008063"/>
          </a:xfrm>
        </p:spPr>
        <p:txBody>
          <a:bodyPr>
            <a:normAutofit/>
          </a:bodyPr>
          <a:lstStyle/>
          <a:p>
            <a:r>
              <a:rPr lang="da-DK" sz="3600" dirty="0" err="1">
                <a:solidFill>
                  <a:srgbClr val="003C46"/>
                </a:solidFill>
                <a:latin typeface="Times New Roman" panose="02020603050405020304" pitchFamily="18" charset="0"/>
                <a:cs typeface="Times New Roman" panose="02020603050405020304" pitchFamily="18" charset="0"/>
              </a:rPr>
              <a:t>EMIs</a:t>
            </a:r>
            <a:r>
              <a:rPr lang="da-DK" sz="3600" dirty="0">
                <a:solidFill>
                  <a:srgbClr val="003C46"/>
                </a:solidFill>
                <a:latin typeface="Times New Roman" panose="02020603050405020304" pitchFamily="18" charset="0"/>
                <a:cs typeface="Times New Roman" panose="02020603050405020304" pitchFamily="18" charset="0"/>
              </a:rPr>
              <a:t> hovedargumenter</a:t>
            </a:r>
          </a:p>
        </p:txBody>
      </p:sp>
      <p:sp>
        <p:nvSpPr>
          <p:cNvPr id="3" name="Text Placeholder 2">
            <a:extLst>
              <a:ext uri="{FF2B5EF4-FFF2-40B4-BE49-F238E27FC236}">
                <a16:creationId xmlns:a16="http://schemas.microsoft.com/office/drawing/2014/main" id="{87D3BDDC-8131-5444-7F09-EC48E3785F85}"/>
              </a:ext>
            </a:extLst>
          </p:cNvPr>
          <p:cNvSpPr>
            <a:spLocks noGrp="1"/>
          </p:cNvSpPr>
          <p:nvPr>
            <p:ph type="body" sz="quarter" idx="14"/>
          </p:nvPr>
        </p:nvSpPr>
        <p:spPr>
          <a:xfrm>
            <a:off x="335360" y="1418053"/>
            <a:ext cx="11521280" cy="4855156"/>
          </a:xfrm>
          <a:solidFill>
            <a:srgbClr val="E4E8E4"/>
          </a:solidFill>
        </p:spPr>
        <p:txBody>
          <a:bodyPr>
            <a:noAutofit/>
          </a:bodyPr>
          <a:lstStyle/>
          <a:p>
            <a:pPr marL="0" indent="0">
              <a:buNone/>
            </a:pPr>
            <a:r>
              <a:rPr lang="da-DK" sz="1400" dirty="0">
                <a:solidFill>
                  <a:srgbClr val="003C46"/>
                </a:solidFill>
                <a:latin typeface="Arial" panose="020B0604020202020204" pitchFamily="34" charset="0"/>
                <a:cs typeface="Arial" panose="020B0604020202020204" pitchFamily="34" charset="0"/>
              </a:rPr>
              <a:t>Aftalernes </a:t>
            </a:r>
            <a:r>
              <a:rPr lang="da-DK" sz="1400" b="1" dirty="0">
                <a:solidFill>
                  <a:srgbClr val="003C46"/>
                </a:solidFill>
                <a:latin typeface="Arial" panose="020B0604020202020204" pitchFamily="34" charset="0"/>
                <a:cs typeface="Arial" panose="020B0604020202020204" pitchFamily="34" charset="0"/>
              </a:rPr>
              <a:t>klare ordlyd</a:t>
            </a:r>
            <a:r>
              <a:rPr lang="da-DK" sz="1400" dirty="0">
                <a:solidFill>
                  <a:srgbClr val="003C46"/>
                </a:solidFill>
                <a:latin typeface="Arial" panose="020B0604020202020204" pitchFamily="34" charset="0"/>
                <a:cs typeface="Arial" panose="020B0604020202020204" pitchFamily="34" charset="0"/>
              </a:rPr>
              <a:t>: </a:t>
            </a:r>
            <a:r>
              <a:rPr lang="da-DK" sz="1400" i="1" dirty="0">
                <a:solidFill>
                  <a:srgbClr val="003C46"/>
                </a:solidFill>
                <a:latin typeface="Arial" panose="020B0604020202020204" pitchFamily="34" charset="0"/>
                <a:cs typeface="Arial" panose="020B0604020202020204" pitchFamily="34" charset="0"/>
              </a:rPr>
              <a:t>”fulde og uindskrænkede ret til enhver forretningsmæssig udnyttelse”. </a:t>
            </a:r>
            <a:r>
              <a:rPr lang="da-DK" sz="1400" dirty="0">
                <a:solidFill>
                  <a:srgbClr val="003C46"/>
                </a:solidFill>
                <a:latin typeface="Arial" panose="020B0604020202020204" pitchFamily="34" charset="0"/>
                <a:cs typeface="Arial" panose="020B0604020202020204" pitchFamily="34" charset="0"/>
              </a:rPr>
              <a:t>Retten til </a:t>
            </a:r>
            <a:r>
              <a:rPr lang="da-DK" sz="1400" i="1" dirty="0">
                <a:solidFill>
                  <a:srgbClr val="003C46"/>
                </a:solidFill>
                <a:latin typeface="Arial" panose="020B0604020202020204" pitchFamily="34" charset="0"/>
                <a:cs typeface="Arial" panose="020B0604020202020204" pitchFamily="34" charset="0"/>
              </a:rPr>
              <a:t>”al offentlig fremførelse”.</a:t>
            </a:r>
            <a:endParaRPr lang="da-DK" sz="1400" dirty="0">
              <a:solidFill>
                <a:srgbClr val="003C46"/>
              </a:solidFill>
              <a:latin typeface="Arial" panose="020B0604020202020204" pitchFamily="34" charset="0"/>
              <a:cs typeface="Arial" panose="020B0604020202020204" pitchFamily="34" charset="0"/>
            </a:endParaRP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dirty="0">
                <a:solidFill>
                  <a:srgbClr val="003C46"/>
                </a:solidFill>
                <a:latin typeface="Arial" panose="020B0604020202020204" pitchFamily="34" charset="0"/>
                <a:cs typeface="Arial" panose="020B0604020202020204" pitchFamily="34" charset="0"/>
              </a:rPr>
              <a:t>Udnyttelsesretten omfatter også ”store rettigheder” </a:t>
            </a:r>
            <a:r>
              <a:rPr lang="da-DK" sz="1400" b="1" dirty="0">
                <a:solidFill>
                  <a:srgbClr val="003C46"/>
                </a:solidFill>
                <a:latin typeface="Arial" panose="020B0604020202020204" pitchFamily="34" charset="0"/>
                <a:cs typeface="Arial" panose="020B0604020202020204" pitchFamily="34" charset="0"/>
              </a:rPr>
              <a:t>selv om ikke specifikt nævnt</a:t>
            </a:r>
            <a:r>
              <a:rPr lang="da-DK" sz="1400" dirty="0">
                <a:solidFill>
                  <a:srgbClr val="003C46"/>
                </a:solidFill>
                <a:latin typeface="Arial" panose="020B0604020202020204" pitchFamily="34" charset="0"/>
                <a:cs typeface="Arial" panose="020B0604020202020204" pitchFamily="34" charset="0"/>
              </a:rPr>
              <a:t>.</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b="1" dirty="0" err="1">
                <a:solidFill>
                  <a:srgbClr val="003C46"/>
                </a:solidFill>
                <a:latin typeface="Arial" panose="020B0604020202020204" pitchFamily="34" charset="0"/>
                <a:cs typeface="Arial" panose="020B0604020202020204" pitchFamily="34" charset="0"/>
              </a:rPr>
              <a:t>KODAs</a:t>
            </a:r>
            <a:r>
              <a:rPr lang="da-DK" sz="1400" b="1" dirty="0">
                <a:solidFill>
                  <a:srgbClr val="003C46"/>
                </a:solidFill>
                <a:latin typeface="Arial" panose="020B0604020202020204" pitchFamily="34" charset="0"/>
                <a:cs typeface="Arial" panose="020B0604020202020204" pitchFamily="34" charset="0"/>
              </a:rPr>
              <a:t> forvaltningspraksis</a:t>
            </a:r>
            <a:r>
              <a:rPr lang="da-DK" sz="1400" dirty="0">
                <a:solidFill>
                  <a:srgbClr val="003C46"/>
                </a:solidFill>
                <a:latin typeface="Arial" panose="020B0604020202020204" pitchFamily="34" charset="0"/>
                <a:cs typeface="Arial" panose="020B0604020202020204" pitchFamily="34" charset="0"/>
              </a:rPr>
              <a:t> underordnet i forhold til aftalernes klare ordlyd.</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b="1" dirty="0">
                <a:solidFill>
                  <a:srgbClr val="003C46"/>
                </a:solidFill>
                <a:latin typeface="Arial" panose="020B0604020202020204" pitchFamily="34" charset="0"/>
                <a:cs typeface="Arial" panose="020B0604020202020204" pitchFamily="34" charset="0"/>
              </a:rPr>
              <a:t>Vederlagsmodellen </a:t>
            </a:r>
            <a:r>
              <a:rPr lang="da-DK" sz="1400" dirty="0">
                <a:solidFill>
                  <a:srgbClr val="003C46"/>
                </a:solidFill>
                <a:latin typeface="Arial" panose="020B0604020202020204" pitchFamily="34" charset="0"/>
                <a:cs typeface="Arial" panose="020B0604020202020204" pitchFamily="34" charset="0"/>
              </a:rPr>
              <a:t>i aftalerne tager højde for musikdramatisk opførelse.</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dirty="0">
                <a:solidFill>
                  <a:srgbClr val="003C46"/>
                </a:solidFill>
                <a:latin typeface="Arial" panose="020B0604020202020204" pitchFamily="34" charset="0"/>
                <a:cs typeface="Arial" panose="020B0604020202020204" pitchFamily="34" charset="0"/>
              </a:rPr>
              <a:t>Overdragelse af </a:t>
            </a:r>
            <a:r>
              <a:rPr lang="da-DK" sz="1400" b="1" dirty="0">
                <a:solidFill>
                  <a:srgbClr val="003C46"/>
                </a:solidFill>
                <a:latin typeface="Arial" panose="020B0604020202020204" pitchFamily="34" charset="0"/>
                <a:cs typeface="Arial" panose="020B0604020202020204" pitchFamily="34" charset="0"/>
              </a:rPr>
              <a:t>samtlige udnyttelsesrettigheder </a:t>
            </a:r>
            <a:r>
              <a:rPr lang="da-DK" sz="1400" dirty="0">
                <a:solidFill>
                  <a:srgbClr val="003C46"/>
                </a:solidFill>
                <a:latin typeface="Arial" panose="020B0604020202020204" pitchFamily="34" charset="0"/>
                <a:cs typeface="Arial" panose="020B0604020202020204" pitchFamily="34" charset="0"/>
              </a:rPr>
              <a:t>til værk også sædvanlig i 1993.</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dirty="0">
                <a:solidFill>
                  <a:srgbClr val="003C46"/>
                </a:solidFill>
                <a:latin typeface="Arial" panose="020B0604020202020204" pitchFamily="34" charset="0"/>
                <a:cs typeface="Arial" panose="020B0604020202020204" pitchFamily="34" charset="0"/>
              </a:rPr>
              <a:t>Hensyntagen til </a:t>
            </a:r>
            <a:r>
              <a:rPr lang="da-DK" sz="1400" b="1" dirty="0">
                <a:solidFill>
                  <a:srgbClr val="003C46"/>
                </a:solidFill>
                <a:latin typeface="Arial" panose="020B0604020202020204" pitchFamily="34" charset="0"/>
                <a:cs typeface="Arial" panose="020B0604020202020204" pitchFamily="34" charset="0"/>
              </a:rPr>
              <a:t>ideelle rettigheder </a:t>
            </a:r>
            <a:r>
              <a:rPr lang="da-DK" sz="1400" dirty="0">
                <a:solidFill>
                  <a:srgbClr val="003C46"/>
                </a:solidFill>
                <a:latin typeface="Arial" panose="020B0604020202020204" pitchFamily="34" charset="0"/>
                <a:cs typeface="Arial" panose="020B0604020202020204" pitchFamily="34" charset="0"/>
              </a:rPr>
              <a:t>i forlagsaftalerne.</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dirty="0">
                <a:solidFill>
                  <a:srgbClr val="003C46"/>
                </a:solidFill>
                <a:latin typeface="Arial" panose="020B0604020202020204" pitchFamily="34" charset="0"/>
                <a:cs typeface="Arial" panose="020B0604020202020204" pitchFamily="34" charset="0"/>
              </a:rPr>
              <a:t>Anvendelse af eksisterende musik i musicals </a:t>
            </a:r>
            <a:r>
              <a:rPr lang="da-DK" sz="1400" b="1" dirty="0">
                <a:solidFill>
                  <a:srgbClr val="003C46"/>
                </a:solidFill>
                <a:latin typeface="Arial" panose="020B0604020202020204" pitchFamily="34" charset="0"/>
                <a:cs typeface="Arial" panose="020B0604020202020204" pitchFamily="34" charset="0"/>
              </a:rPr>
              <a:t>naturlig udvikling </a:t>
            </a:r>
            <a:r>
              <a:rPr lang="da-DK" sz="1400" dirty="0">
                <a:solidFill>
                  <a:srgbClr val="003C46"/>
                </a:solidFill>
                <a:latin typeface="Arial" panose="020B0604020202020204" pitchFamily="34" charset="0"/>
                <a:cs typeface="Arial" panose="020B0604020202020204" pitchFamily="34" charset="0"/>
              </a:rPr>
              <a:t>af gammelkendt udnyttelsesform, der også allerede blev anvendt i 1993.</a:t>
            </a:r>
          </a:p>
          <a:p>
            <a:pPr marL="0" indent="0">
              <a:buNone/>
            </a:pPr>
            <a:endParaRPr lang="da-DK" sz="1400" dirty="0">
              <a:solidFill>
                <a:srgbClr val="003C46"/>
              </a:solidFill>
              <a:latin typeface="Arial" panose="020B0604020202020204" pitchFamily="34" charset="0"/>
              <a:cs typeface="Arial" panose="020B0604020202020204" pitchFamily="34" charset="0"/>
            </a:endParaRPr>
          </a:p>
          <a:p>
            <a:pPr marL="0" indent="0">
              <a:buNone/>
            </a:pPr>
            <a:r>
              <a:rPr lang="da-DK" sz="1400" dirty="0">
                <a:solidFill>
                  <a:srgbClr val="003C46"/>
                </a:solidFill>
                <a:latin typeface="Arial" panose="020B0604020202020204" pitchFamily="34" charset="0"/>
                <a:cs typeface="Arial" panose="020B0604020202020204" pitchFamily="34" charset="0"/>
              </a:rPr>
              <a:t>Koncipistreglen, minimumsreglen og specialitetsgrundsætningen uden betydning på grund af </a:t>
            </a:r>
            <a:r>
              <a:rPr lang="da-DK" sz="1400" b="1" dirty="0">
                <a:solidFill>
                  <a:srgbClr val="003C46"/>
                </a:solidFill>
                <a:latin typeface="Arial" panose="020B0604020202020204" pitchFamily="34" charset="0"/>
                <a:cs typeface="Arial" panose="020B0604020202020204" pitchFamily="34" charset="0"/>
              </a:rPr>
              <a:t>aftalernes klare ordlyd</a:t>
            </a:r>
            <a:r>
              <a:rPr lang="da-DK" sz="1400" dirty="0">
                <a:solidFill>
                  <a:srgbClr val="003C46"/>
                </a:solidFill>
                <a:latin typeface="Arial" panose="020B0604020202020204" pitchFamily="34" charset="0"/>
                <a:cs typeface="Arial" panose="020B0604020202020204" pitchFamily="34" charset="0"/>
              </a:rPr>
              <a:t>.</a:t>
            </a:r>
          </a:p>
        </p:txBody>
      </p:sp>
      <p:sp>
        <p:nvSpPr>
          <p:cNvPr id="20" name="Rectangle 19">
            <a:extLst>
              <a:ext uri="{FF2B5EF4-FFF2-40B4-BE49-F238E27FC236}">
                <a16:creationId xmlns:a16="http://schemas.microsoft.com/office/drawing/2014/main" id="{412F27F3-4C00-DF7B-E2B8-2DCE4AB09B85}"/>
              </a:ext>
            </a:extLst>
          </p:cNvPr>
          <p:cNvSpPr>
            <a:spLocks/>
          </p:cNvSpPr>
          <p:nvPr/>
        </p:nvSpPr>
        <p:spPr>
          <a:xfrm>
            <a:off x="10704512" y="2852937"/>
            <a:ext cx="2122182" cy="3216265"/>
          </a:xfrm>
          <a:prstGeom prst="rect">
            <a:avLst/>
          </a:prstGeom>
        </p:spPr>
        <p:txBody>
          <a:bodyPr wrap="square">
            <a:spAutoFit/>
          </a:bodyPr>
          <a:lstStyle/>
          <a:p>
            <a:r>
              <a:rPr lang="da-DK" sz="20300" b="1" dirty="0">
                <a:solidFill>
                  <a:schemeClr val="bg1"/>
                </a:solidFill>
                <a:latin typeface="+mj-lt"/>
              </a:rPr>
              <a:t>§</a:t>
            </a:r>
            <a:endParaRPr lang="da-DK" sz="29200" b="1" dirty="0">
              <a:latin typeface="+mj-lt"/>
            </a:endParaRPr>
          </a:p>
        </p:txBody>
      </p:sp>
    </p:spTree>
    <p:extLst>
      <p:ext uri="{BB962C8B-B14F-4D97-AF65-F5344CB8AC3E}">
        <p14:creationId xmlns:p14="http://schemas.microsoft.com/office/powerpoint/2010/main" val="862607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C5D9-120A-28EA-5EEB-A34053E9A725}"/>
              </a:ext>
            </a:extLst>
          </p:cNvPr>
          <p:cNvSpPr>
            <a:spLocks noGrp="1"/>
          </p:cNvSpPr>
          <p:nvPr>
            <p:ph type="title"/>
          </p:nvPr>
        </p:nvSpPr>
        <p:spPr>
          <a:xfrm>
            <a:off x="407369" y="365153"/>
            <a:ext cx="11254413" cy="1008063"/>
          </a:xfrm>
        </p:spPr>
        <p:txBody>
          <a:bodyPr>
            <a:normAutofit/>
          </a:bodyPr>
          <a:lstStyle/>
          <a:p>
            <a:r>
              <a:rPr lang="da-DK" sz="3600" dirty="0">
                <a:solidFill>
                  <a:srgbClr val="003C46"/>
                </a:solidFill>
                <a:latin typeface="Times New Roman" panose="02020603050405020304" pitchFamily="18" charset="0"/>
                <a:cs typeface="Times New Roman" panose="02020603050405020304" pitchFamily="18" charset="0"/>
              </a:rPr>
              <a:t>Hvad kom Højesteret frem til?</a:t>
            </a:r>
          </a:p>
        </p:txBody>
      </p:sp>
      <p:sp>
        <p:nvSpPr>
          <p:cNvPr id="3" name="Text Placeholder 2">
            <a:extLst>
              <a:ext uri="{FF2B5EF4-FFF2-40B4-BE49-F238E27FC236}">
                <a16:creationId xmlns:a16="http://schemas.microsoft.com/office/drawing/2014/main" id="{87D3BDDC-8131-5444-7F09-EC48E3785F85}"/>
              </a:ext>
            </a:extLst>
          </p:cNvPr>
          <p:cNvSpPr>
            <a:spLocks noGrp="1"/>
          </p:cNvSpPr>
          <p:nvPr>
            <p:ph type="body" sz="quarter" idx="14"/>
          </p:nvPr>
        </p:nvSpPr>
        <p:spPr>
          <a:xfrm>
            <a:off x="407369" y="1386156"/>
            <a:ext cx="11521280" cy="4535488"/>
          </a:xfrm>
          <a:solidFill>
            <a:srgbClr val="E4E8E4"/>
          </a:solidFill>
        </p:spPr>
        <p:txBody>
          <a:bodyPr>
            <a:normAutofit fontScale="55000" lnSpcReduction="20000"/>
          </a:bodyPr>
          <a:lstStyle/>
          <a:p>
            <a:pPr marL="0" indent="0">
              <a:buNone/>
            </a:pPr>
            <a:r>
              <a:rPr lang="da-DK" sz="2500" dirty="0">
                <a:solidFill>
                  <a:srgbClr val="003C46"/>
                </a:solidFill>
                <a:latin typeface="Arial" panose="020B0604020202020204" pitchFamily="34" charset="0"/>
                <a:cs typeface="Arial" panose="020B0604020202020204" pitchFamily="34" charset="0"/>
              </a:rPr>
              <a:t>Selvom de store rettigheder ikke udtrykkeligt var nævnt i aftalen, fandt Højesteret, at forlagsaftalerne omfattede overdragelsen af rettigheder til at anvende kompositionerne i musikdramatiske opførelser. </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dirty="0">
                <a:solidFill>
                  <a:srgbClr val="003C46"/>
                </a:solidFill>
                <a:latin typeface="Arial" panose="020B0604020202020204" pitchFamily="34" charset="0"/>
                <a:cs typeface="Arial" panose="020B0604020202020204" pitchFamily="34" charset="0"/>
              </a:rPr>
              <a:t>Højesteret udtalte, at ”</a:t>
            </a:r>
            <a:r>
              <a:rPr lang="da-DK" sz="2500" i="1" dirty="0">
                <a:solidFill>
                  <a:srgbClr val="003C46"/>
                </a:solidFill>
                <a:latin typeface="Arial" panose="020B0604020202020204" pitchFamily="34" charset="0"/>
                <a:cs typeface="Arial" panose="020B0604020202020204" pitchFamily="34" charset="0"/>
              </a:rPr>
              <a:t>bestemmelserne om rettighedsoverdragelse er </a:t>
            </a:r>
            <a:r>
              <a:rPr lang="da-DK" sz="2500" b="1" i="1" dirty="0">
                <a:solidFill>
                  <a:srgbClr val="003C46"/>
                </a:solidFill>
                <a:latin typeface="Arial" panose="020B0604020202020204" pitchFamily="34" charset="0"/>
                <a:cs typeface="Arial" panose="020B0604020202020204" pitchFamily="34" charset="0"/>
              </a:rPr>
              <a:t>detaljerede</a:t>
            </a:r>
            <a:r>
              <a:rPr lang="da-DK" sz="2500" i="1" dirty="0">
                <a:solidFill>
                  <a:srgbClr val="003C46"/>
                </a:solidFill>
                <a:latin typeface="Arial" panose="020B0604020202020204" pitchFamily="34" charset="0"/>
                <a:cs typeface="Arial" panose="020B0604020202020204" pitchFamily="34" charset="0"/>
              </a:rPr>
              <a:t> og </a:t>
            </a:r>
            <a:r>
              <a:rPr lang="da-DK" sz="2500" b="1" i="1" dirty="0">
                <a:solidFill>
                  <a:srgbClr val="003C46"/>
                </a:solidFill>
                <a:latin typeface="Arial" panose="020B0604020202020204" pitchFamily="34" charset="0"/>
                <a:cs typeface="Arial" panose="020B0604020202020204" pitchFamily="34" charset="0"/>
              </a:rPr>
              <a:t>klare</a:t>
            </a:r>
            <a:r>
              <a:rPr lang="da-DK" sz="2500" i="1" dirty="0">
                <a:solidFill>
                  <a:srgbClr val="003C46"/>
                </a:solidFill>
                <a:latin typeface="Arial" panose="020B0604020202020204" pitchFamily="34" charset="0"/>
                <a:cs typeface="Arial" panose="020B0604020202020204" pitchFamily="34" charset="0"/>
              </a:rPr>
              <a:t>, og det fremgår, at opregningen af </a:t>
            </a:r>
            <a:r>
              <a:rPr lang="da-DK" sz="2500" b="1" i="1" dirty="0">
                <a:solidFill>
                  <a:srgbClr val="003C46"/>
                </a:solidFill>
                <a:latin typeface="Arial" panose="020B0604020202020204" pitchFamily="34" charset="0"/>
                <a:cs typeface="Arial" panose="020B0604020202020204" pitchFamily="34" charset="0"/>
              </a:rPr>
              <a:t>mulige udnyttelsesformer ikke er udtømmende</a:t>
            </a:r>
            <a:r>
              <a:rPr lang="da-DK" sz="2500" dirty="0">
                <a:solidFill>
                  <a:srgbClr val="003C46"/>
                </a:solidFill>
                <a:latin typeface="Arial" panose="020B0604020202020204" pitchFamily="34" charset="0"/>
                <a:cs typeface="Arial" panose="020B0604020202020204" pitchFamily="34" charset="0"/>
              </a:rPr>
              <a:t>.”</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dirty="0">
                <a:solidFill>
                  <a:srgbClr val="003C46"/>
                </a:solidFill>
                <a:latin typeface="Arial" panose="020B0604020202020204" pitchFamily="34" charset="0"/>
                <a:cs typeface="Arial" panose="020B0604020202020204" pitchFamily="34" charset="0"/>
              </a:rPr>
              <a:t>Behovet for beskyttelse af </a:t>
            </a:r>
            <a:r>
              <a:rPr lang="da-DK" sz="2500" b="1" dirty="0" err="1">
                <a:solidFill>
                  <a:srgbClr val="003C46"/>
                </a:solidFill>
                <a:latin typeface="Arial" panose="020B0604020202020204" pitchFamily="34" charset="0"/>
                <a:cs typeface="Arial" panose="020B0604020202020204" pitchFamily="34" charset="0"/>
              </a:rPr>
              <a:t>droit</a:t>
            </a:r>
            <a:r>
              <a:rPr lang="da-DK" sz="2500" b="1" dirty="0">
                <a:solidFill>
                  <a:srgbClr val="003C46"/>
                </a:solidFill>
                <a:latin typeface="Arial" panose="020B0604020202020204" pitchFamily="34" charset="0"/>
                <a:cs typeface="Arial" panose="020B0604020202020204" pitchFamily="34" charset="0"/>
              </a:rPr>
              <a:t> moral </a:t>
            </a:r>
            <a:r>
              <a:rPr lang="da-DK" sz="2500" dirty="0">
                <a:solidFill>
                  <a:srgbClr val="003C46"/>
                </a:solidFill>
                <a:latin typeface="Arial" panose="020B0604020202020204" pitchFamily="34" charset="0"/>
                <a:cs typeface="Arial" panose="020B0604020202020204" pitchFamily="34" charset="0"/>
              </a:rPr>
              <a:t>varetaget i aftalen – ændringer af værkets karakter kun i samråd med ophavsmanden.</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b="1" dirty="0">
                <a:solidFill>
                  <a:srgbClr val="003C46"/>
                </a:solidFill>
                <a:latin typeface="Arial" panose="020B0604020202020204" pitchFamily="34" charset="0"/>
                <a:cs typeface="Arial" panose="020B0604020202020204" pitchFamily="34" charset="0"/>
              </a:rPr>
              <a:t>Vederlagsbestemmelserne</a:t>
            </a:r>
            <a:r>
              <a:rPr lang="da-DK" sz="2500" dirty="0">
                <a:solidFill>
                  <a:srgbClr val="003C46"/>
                </a:solidFill>
                <a:latin typeface="Arial" panose="020B0604020202020204" pitchFamily="34" charset="0"/>
                <a:cs typeface="Arial" panose="020B0604020202020204" pitchFamily="34" charset="0"/>
              </a:rPr>
              <a:t> i aftalerne tager højde for de forskellige udnyttelsesmetoder.</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dirty="0">
                <a:solidFill>
                  <a:srgbClr val="003C46"/>
                </a:solidFill>
                <a:latin typeface="Arial" panose="020B0604020202020204" pitchFamily="34" charset="0"/>
                <a:cs typeface="Arial" panose="020B0604020202020204" pitchFamily="34" charset="0"/>
              </a:rPr>
              <a:t>Fuldstændig overdragelse af alle rettigheder var </a:t>
            </a:r>
            <a:r>
              <a:rPr lang="da-DK" sz="2500" b="1" dirty="0">
                <a:solidFill>
                  <a:srgbClr val="003C46"/>
                </a:solidFill>
                <a:latin typeface="Arial" panose="020B0604020202020204" pitchFamily="34" charset="0"/>
                <a:cs typeface="Arial" panose="020B0604020202020204" pitchFamily="34" charset="0"/>
              </a:rPr>
              <a:t>ikke usædvanligt </a:t>
            </a:r>
            <a:r>
              <a:rPr lang="da-DK" sz="2500" dirty="0">
                <a:solidFill>
                  <a:srgbClr val="003C46"/>
                </a:solidFill>
                <a:latin typeface="Arial" panose="020B0604020202020204" pitchFamily="34" charset="0"/>
                <a:cs typeface="Arial" panose="020B0604020202020204" pitchFamily="34" charset="0"/>
              </a:rPr>
              <a:t>inden for branchen i 1993.</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dirty="0">
                <a:solidFill>
                  <a:srgbClr val="003C46"/>
                </a:solidFill>
                <a:latin typeface="Arial" panose="020B0604020202020204" pitchFamily="34" charset="0"/>
                <a:cs typeface="Arial" panose="020B0604020202020204" pitchFamily="34" charset="0"/>
              </a:rPr>
              <a:t>Muligheden for at anvende allerede eksisterende kompositioner i musikdramatiske opførelser var </a:t>
            </a:r>
            <a:r>
              <a:rPr lang="da-DK" sz="2500" b="1" dirty="0">
                <a:solidFill>
                  <a:srgbClr val="003C46"/>
                </a:solidFill>
                <a:latin typeface="Arial" panose="020B0604020202020204" pitchFamily="34" charset="0"/>
                <a:cs typeface="Arial" panose="020B0604020202020204" pitchFamily="34" charset="0"/>
              </a:rPr>
              <a:t>ikke ukendt på aftaletidspunktet.</a:t>
            </a:r>
          </a:p>
          <a:p>
            <a:pPr marL="0" indent="0">
              <a:buNone/>
            </a:pPr>
            <a:endParaRPr lang="da-DK" sz="2500" dirty="0">
              <a:solidFill>
                <a:srgbClr val="003C46"/>
              </a:solidFill>
              <a:latin typeface="Arial" panose="020B0604020202020204" pitchFamily="34" charset="0"/>
              <a:cs typeface="Arial" panose="020B0604020202020204" pitchFamily="34" charset="0"/>
            </a:endParaRPr>
          </a:p>
          <a:p>
            <a:pPr marL="0" indent="0">
              <a:buNone/>
            </a:pPr>
            <a:r>
              <a:rPr lang="da-DK" sz="2500" dirty="0">
                <a:solidFill>
                  <a:srgbClr val="003C46"/>
                </a:solidFill>
                <a:latin typeface="Arial" panose="020B0604020202020204" pitchFamily="34" charset="0"/>
                <a:cs typeface="Arial" panose="020B0604020202020204" pitchFamily="34" charset="0"/>
              </a:rPr>
              <a:t>Højesteret nævner slet ikke </a:t>
            </a:r>
            <a:r>
              <a:rPr lang="da-DK" sz="2500" b="1" dirty="0">
                <a:solidFill>
                  <a:srgbClr val="003C46"/>
                </a:solidFill>
                <a:latin typeface="Arial" panose="020B0604020202020204" pitchFamily="34" charset="0"/>
                <a:cs typeface="Arial" panose="020B0604020202020204" pitchFamily="34" charset="0"/>
              </a:rPr>
              <a:t>specialitetsgrundsætningen </a:t>
            </a:r>
            <a:r>
              <a:rPr lang="da-DK" sz="2500" dirty="0">
                <a:solidFill>
                  <a:srgbClr val="003C46"/>
                </a:solidFill>
                <a:latin typeface="Arial" panose="020B0604020202020204" pitchFamily="34" charset="0"/>
                <a:cs typeface="Arial" panose="020B0604020202020204" pitchFamily="34" charset="0"/>
              </a:rPr>
              <a:t>– klar og detaljeret ordlyd. </a:t>
            </a:r>
          </a:p>
          <a:p>
            <a:pPr marL="0" indent="0">
              <a:buNone/>
            </a:pPr>
            <a:r>
              <a:rPr lang="da-DK" dirty="0"/>
              <a:t> </a:t>
            </a:r>
          </a:p>
        </p:txBody>
      </p:sp>
      <p:sp>
        <p:nvSpPr>
          <p:cNvPr id="20" name="Rectangle 19">
            <a:extLst>
              <a:ext uri="{FF2B5EF4-FFF2-40B4-BE49-F238E27FC236}">
                <a16:creationId xmlns:a16="http://schemas.microsoft.com/office/drawing/2014/main" id="{412F27F3-4C00-DF7B-E2B8-2DCE4AB09B85}"/>
              </a:ext>
            </a:extLst>
          </p:cNvPr>
          <p:cNvSpPr>
            <a:spLocks/>
          </p:cNvSpPr>
          <p:nvPr/>
        </p:nvSpPr>
        <p:spPr>
          <a:xfrm>
            <a:off x="10704512" y="2852937"/>
            <a:ext cx="2122182" cy="3216265"/>
          </a:xfrm>
          <a:prstGeom prst="rect">
            <a:avLst/>
          </a:prstGeom>
        </p:spPr>
        <p:txBody>
          <a:bodyPr wrap="square">
            <a:spAutoFit/>
          </a:bodyPr>
          <a:lstStyle/>
          <a:p>
            <a:r>
              <a:rPr lang="da-DK" sz="20300" b="1">
                <a:solidFill>
                  <a:schemeClr val="bg1"/>
                </a:solidFill>
                <a:latin typeface="+mj-lt"/>
              </a:rPr>
              <a:t>§</a:t>
            </a:r>
            <a:endParaRPr lang="da-DK" sz="29200" b="1">
              <a:latin typeface="+mj-lt"/>
            </a:endParaRPr>
          </a:p>
        </p:txBody>
      </p:sp>
    </p:spTree>
    <p:extLst>
      <p:ext uri="{BB962C8B-B14F-4D97-AF65-F5344CB8AC3E}">
        <p14:creationId xmlns:p14="http://schemas.microsoft.com/office/powerpoint/2010/main" val="4073470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336F-03FF-F0AB-BF36-7536C9AE8F2B}"/>
              </a:ext>
            </a:extLst>
          </p:cNvPr>
          <p:cNvSpPr>
            <a:spLocks noGrp="1"/>
          </p:cNvSpPr>
          <p:nvPr>
            <p:ph type="title"/>
          </p:nvPr>
        </p:nvSpPr>
        <p:spPr>
          <a:xfrm>
            <a:off x="467982" y="476251"/>
            <a:ext cx="11254413" cy="1008063"/>
          </a:xfrm>
        </p:spPr>
        <p:txBody>
          <a:bodyPr vert="horz" lIns="0" tIns="0" rIns="0" bIns="0" rtlCol="0" anchor="t" anchorCtr="0">
            <a:normAutofit/>
          </a:bodyPr>
          <a:lstStyle/>
          <a:p>
            <a:r>
              <a:rPr lang="da-DK" sz="3600" kern="1200" cap="none" baseline="0" dirty="0">
                <a:solidFill>
                  <a:srgbClr val="003C46"/>
                </a:solidFill>
                <a:latin typeface="Times New Roman" panose="02020603050405020304" pitchFamily="18" charset="0"/>
                <a:cs typeface="Times New Roman" panose="02020603050405020304" pitchFamily="18" charset="0"/>
              </a:rPr>
              <a:t>Specialitetsgrundsætningen – hvor står vi nu? </a:t>
            </a:r>
          </a:p>
        </p:txBody>
      </p:sp>
      <p:sp>
        <p:nvSpPr>
          <p:cNvPr id="4" name="TextBox 3">
            <a:extLst>
              <a:ext uri="{FF2B5EF4-FFF2-40B4-BE49-F238E27FC236}">
                <a16:creationId xmlns:a16="http://schemas.microsoft.com/office/drawing/2014/main" id="{7E1F49AC-EEDE-FA0E-D57A-C79B39505FF2}"/>
              </a:ext>
            </a:extLst>
          </p:cNvPr>
          <p:cNvSpPr txBox="1"/>
          <p:nvPr/>
        </p:nvSpPr>
        <p:spPr>
          <a:xfrm>
            <a:off x="467982" y="1628481"/>
            <a:ext cx="6495005" cy="4535783"/>
          </a:xfrm>
          <a:prstGeom prst="rect">
            <a:avLst/>
          </a:prstGeom>
        </p:spPr>
        <p:txBody>
          <a:bodyPr vert="horz" lIns="0" tIns="0" rIns="0" bIns="0" rtlCol="0">
            <a:normAutofit/>
          </a:bodyPr>
          <a:lstStyle/>
          <a:p>
            <a:pPr marL="285750" indent="-285750">
              <a:lnSpc>
                <a:spcPct val="90000"/>
              </a:lnSpc>
              <a:spcAft>
                <a:spcPts val="600"/>
              </a:spcAft>
              <a:buClr>
                <a:srgbClr val="003C46"/>
              </a:buClr>
              <a:buFont typeface="Arial" panose="020B0604020202020204" pitchFamily="34" charset="0"/>
              <a:buChar char="•"/>
            </a:pPr>
            <a:r>
              <a:rPr lang="da-DK" sz="1500" dirty="0">
                <a:solidFill>
                  <a:srgbClr val="003C46"/>
                </a:solidFill>
                <a:latin typeface="Arial" panose="020B0604020202020204" pitchFamily="34" charset="0"/>
                <a:cs typeface="Arial" panose="020B0604020202020204" pitchFamily="34" charset="0"/>
              </a:rPr>
              <a:t>En bred rettighedsoverdragelse er ikke (nødvendigvis) lig med en uklar rettighedsoverdragelse.</a:t>
            </a:r>
            <a:br>
              <a:rPr lang="da-DK" sz="1500" dirty="0">
                <a:solidFill>
                  <a:srgbClr val="003C46"/>
                </a:solidFill>
                <a:latin typeface="Arial" panose="020B0604020202020204" pitchFamily="34" charset="0"/>
                <a:cs typeface="Arial" panose="020B0604020202020204" pitchFamily="34" charset="0"/>
              </a:rPr>
            </a:br>
            <a:endParaRPr lang="da-DK" sz="1500" dirty="0">
              <a:solidFill>
                <a:srgbClr val="003C46"/>
              </a:solidFill>
              <a:latin typeface="Arial" panose="020B0604020202020204" pitchFamily="34" charset="0"/>
              <a:cs typeface="Arial" panose="020B0604020202020204" pitchFamily="34" charset="0"/>
            </a:endParaRPr>
          </a:p>
          <a:p>
            <a:pPr marL="285750" indent="-285750">
              <a:lnSpc>
                <a:spcPct val="90000"/>
              </a:lnSpc>
              <a:spcAft>
                <a:spcPts val="600"/>
              </a:spcAft>
              <a:buClr>
                <a:srgbClr val="003C46"/>
              </a:buClr>
              <a:buFont typeface="Arial" panose="020B0604020202020204" pitchFamily="34" charset="0"/>
              <a:buChar char="•"/>
            </a:pPr>
            <a:r>
              <a:rPr lang="da-DK" sz="1500" dirty="0">
                <a:solidFill>
                  <a:srgbClr val="003C46"/>
                </a:solidFill>
                <a:latin typeface="Arial" panose="020B0604020202020204" pitchFamily="34" charset="0"/>
                <a:cs typeface="Arial" panose="020B0604020202020204" pitchFamily="34" charset="0"/>
              </a:rPr>
              <a:t>Er rettighedsoverdragelsen klar og tilstrækkeligt detaljeret, synes specialitetsgrundsætningen i udgangspunktet ikke at give ophavsmanden særlig beskyttelse.</a:t>
            </a:r>
            <a:br>
              <a:rPr lang="da-DK" sz="1500" dirty="0">
                <a:solidFill>
                  <a:srgbClr val="003C46"/>
                </a:solidFill>
                <a:latin typeface="Arial" panose="020B0604020202020204" pitchFamily="34" charset="0"/>
                <a:cs typeface="Arial" panose="020B0604020202020204" pitchFamily="34" charset="0"/>
              </a:rPr>
            </a:br>
            <a:endParaRPr lang="da-DK" sz="1500" dirty="0">
              <a:solidFill>
                <a:srgbClr val="003C46"/>
              </a:solidFill>
              <a:latin typeface="Arial" panose="020B0604020202020204" pitchFamily="34" charset="0"/>
              <a:cs typeface="Arial" panose="020B0604020202020204" pitchFamily="34" charset="0"/>
            </a:endParaRPr>
          </a:p>
          <a:p>
            <a:pPr marL="285750" indent="-285750">
              <a:lnSpc>
                <a:spcPct val="90000"/>
              </a:lnSpc>
              <a:spcAft>
                <a:spcPts val="600"/>
              </a:spcAft>
              <a:buClr>
                <a:srgbClr val="003C46"/>
              </a:buClr>
              <a:buFont typeface="Arial" panose="020B0604020202020204" pitchFamily="34" charset="0"/>
              <a:buChar char="•"/>
            </a:pPr>
            <a:r>
              <a:rPr lang="da-DK" sz="1500" dirty="0">
                <a:solidFill>
                  <a:srgbClr val="003C46"/>
                </a:solidFill>
                <a:latin typeface="Arial" panose="020B0604020202020204" pitchFamily="34" charset="0"/>
                <a:cs typeface="Arial" panose="020B0604020202020204" pitchFamily="34" charset="0"/>
              </a:rPr>
              <a:t>Specialitetsgrundsætningen i forhold til uklare aftaler?</a:t>
            </a:r>
          </a:p>
          <a:p>
            <a:pPr marL="285750" indent="-285750">
              <a:lnSpc>
                <a:spcPct val="90000"/>
              </a:lnSpc>
              <a:spcAft>
                <a:spcPts val="600"/>
              </a:spcAft>
              <a:buClr>
                <a:srgbClr val="003C46"/>
              </a:buClr>
              <a:buFont typeface="Arial" panose="020B0604020202020204" pitchFamily="34" charset="0"/>
              <a:buChar char="•"/>
            </a:pPr>
            <a:endParaRPr lang="da-DK" sz="1500" dirty="0">
              <a:solidFill>
                <a:srgbClr val="003C46"/>
              </a:solidFill>
              <a:latin typeface="Arial" panose="020B0604020202020204" pitchFamily="34" charset="0"/>
              <a:cs typeface="Arial" panose="020B0604020202020204" pitchFamily="34" charset="0"/>
            </a:endParaRPr>
          </a:p>
          <a:p>
            <a:pPr marL="285750" indent="-285750">
              <a:lnSpc>
                <a:spcPct val="90000"/>
              </a:lnSpc>
              <a:spcAft>
                <a:spcPts val="600"/>
              </a:spcAft>
              <a:buClr>
                <a:srgbClr val="003C46"/>
              </a:buClr>
              <a:buFont typeface="Arial" panose="020B0604020202020204" pitchFamily="34" charset="0"/>
              <a:buChar char="•"/>
            </a:pPr>
            <a:r>
              <a:rPr lang="da-DK" sz="1500" dirty="0">
                <a:solidFill>
                  <a:srgbClr val="003C46"/>
                </a:solidFill>
                <a:latin typeface="Arial" panose="020B0604020202020204" pitchFamily="34" charset="0"/>
                <a:cs typeface="Arial" panose="020B0604020202020204" pitchFamily="34" charset="0"/>
              </a:rPr>
              <a:t>Specialitetsgrundsætningen i forhold til fremtidige udnyttelsesformer?</a:t>
            </a:r>
          </a:p>
          <a:p>
            <a:pPr marL="285750" indent="-285750">
              <a:lnSpc>
                <a:spcPct val="90000"/>
              </a:lnSpc>
              <a:spcAft>
                <a:spcPts val="600"/>
              </a:spcAft>
              <a:buClr>
                <a:srgbClr val="003C46"/>
              </a:buClr>
              <a:buFont typeface="Arial" panose="020B0604020202020204" pitchFamily="34" charset="0"/>
              <a:buChar char="•"/>
            </a:pPr>
            <a:endParaRPr lang="da-DK" sz="1500" dirty="0">
              <a:solidFill>
                <a:srgbClr val="003C46"/>
              </a:solidFill>
              <a:latin typeface="Arial" panose="020B0604020202020204" pitchFamily="34" charset="0"/>
              <a:cs typeface="Arial" panose="020B0604020202020204" pitchFamily="34" charset="0"/>
            </a:endParaRPr>
          </a:p>
          <a:p>
            <a:pPr marL="285750" indent="-285750">
              <a:lnSpc>
                <a:spcPct val="90000"/>
              </a:lnSpc>
              <a:spcAft>
                <a:spcPts val="600"/>
              </a:spcAft>
              <a:buClr>
                <a:srgbClr val="003C46"/>
              </a:buClr>
              <a:buFont typeface="Arial" panose="020B0604020202020204" pitchFamily="34" charset="0"/>
              <a:buChar char="•"/>
            </a:pPr>
            <a:r>
              <a:rPr lang="da-DK" sz="1500" dirty="0">
                <a:solidFill>
                  <a:srgbClr val="003C46"/>
                </a:solidFill>
                <a:latin typeface="Arial" panose="020B0604020202020204" pitchFamily="34" charset="0"/>
                <a:cs typeface="Arial" panose="020B0604020202020204" pitchFamily="34" charset="0"/>
              </a:rPr>
              <a:t>Specialitetsgrundsætningen fylder ikke meget i retspraksis, men hvad med den praktiske </a:t>
            </a:r>
            <a:r>
              <a:rPr lang="da-DK" sz="1500" dirty="0" err="1">
                <a:solidFill>
                  <a:srgbClr val="003C46"/>
                </a:solidFill>
                <a:latin typeface="Arial" panose="020B0604020202020204" pitchFamily="34" charset="0"/>
                <a:cs typeface="Arial" panose="020B0604020202020204" pitchFamily="34" charset="0"/>
              </a:rPr>
              <a:t>kontraktskoncipering</a:t>
            </a:r>
            <a:r>
              <a:rPr lang="da-DK" sz="1500" dirty="0">
                <a:solidFill>
                  <a:srgbClr val="003C46"/>
                </a:solidFill>
                <a:latin typeface="Arial" panose="020B0604020202020204" pitchFamily="34" charset="0"/>
                <a:cs typeface="Arial" panose="020B0604020202020204" pitchFamily="34" charset="0"/>
              </a:rPr>
              <a:t>?</a:t>
            </a:r>
          </a:p>
          <a:p>
            <a:pPr marL="285750" indent="-285750">
              <a:lnSpc>
                <a:spcPct val="90000"/>
              </a:lnSpc>
              <a:spcAft>
                <a:spcPts val="600"/>
              </a:spcAft>
              <a:buClr>
                <a:srgbClr val="003C46"/>
              </a:buClr>
              <a:buFont typeface="Arial" panose="020B0604020202020204" pitchFamily="34" charset="0"/>
              <a:buChar char="•"/>
            </a:pPr>
            <a:endParaRPr lang="da-DK" sz="1500" dirty="0">
              <a:solidFill>
                <a:schemeClr val="accent1"/>
              </a:solidFill>
            </a:endParaRPr>
          </a:p>
          <a:p>
            <a:pPr marL="285750" indent="-285750">
              <a:lnSpc>
                <a:spcPct val="90000"/>
              </a:lnSpc>
              <a:spcAft>
                <a:spcPts val="600"/>
              </a:spcAft>
              <a:buClr>
                <a:srgbClr val="003C46"/>
              </a:buClr>
              <a:buFont typeface="Arial" panose="020B0604020202020204" pitchFamily="34" charset="0"/>
              <a:buChar char="•"/>
            </a:pPr>
            <a:endParaRPr lang="da-DK" sz="1500" dirty="0">
              <a:solidFill>
                <a:schemeClr val="accent1"/>
              </a:solidFill>
            </a:endParaRPr>
          </a:p>
        </p:txBody>
      </p:sp>
      <p:pic>
        <p:nvPicPr>
          <p:cNvPr id="13" name="Picture Placeholder 12" descr="Letters magnified through eyeglasses">
            <a:extLst>
              <a:ext uri="{FF2B5EF4-FFF2-40B4-BE49-F238E27FC236}">
                <a16:creationId xmlns:a16="http://schemas.microsoft.com/office/drawing/2014/main" id="{A6CFF007-4AE5-084E-5F5B-50233423BC6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488" r="16488"/>
          <a:stretch>
            <a:fillRect/>
          </a:stretch>
        </p:blipFill>
        <p:spPr>
          <a:xfrm>
            <a:off x="7163594" y="1639889"/>
            <a:ext cx="4559300" cy="4535487"/>
          </a:xfrm>
        </p:spPr>
      </p:pic>
    </p:spTree>
    <p:extLst>
      <p:ext uri="{BB962C8B-B14F-4D97-AF65-F5344CB8AC3E}">
        <p14:creationId xmlns:p14="http://schemas.microsoft.com/office/powerpoint/2010/main" val="136373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6" name="Lige forbindelse 5">
            <a:extLst>
              <a:ext uri="{FF2B5EF4-FFF2-40B4-BE49-F238E27FC236}">
                <a16:creationId xmlns:a16="http://schemas.microsoft.com/office/drawing/2014/main" id="{451931DF-FBFF-4C23-925C-B660C7FD9E1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6F16C851-5E6F-4F31-895E-AF4CFF3B3B17}"/>
              </a:ext>
            </a:extLst>
          </p:cNvPr>
          <p:cNvSpPr txBox="1"/>
          <p:nvPr/>
        </p:nvSpPr>
        <p:spPr>
          <a:xfrm>
            <a:off x="0" y="6474053"/>
            <a:ext cx="1566454"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Unsplash/Alex </a:t>
            </a:r>
            <a:r>
              <a:rPr lang="da-DK" sz="800" dirty="0" err="1">
                <a:solidFill>
                  <a:schemeClr val="bg1"/>
                </a:solidFill>
                <a:latin typeface="Leelawadee UI Semilight" panose="020B0402040204020203" pitchFamily="34" charset="-34"/>
                <a:cs typeface="Leelawadee UI Semilight" panose="020B0402040204020203" pitchFamily="34" charset="-34"/>
              </a:rPr>
              <a:t>Litvin</a:t>
            </a:r>
            <a:endParaRPr lang="da-DK" sz="800" dirty="0">
              <a:solidFill>
                <a:schemeClr val="bg1"/>
              </a:solidFill>
              <a:latin typeface="Leelawadee UI Semilight" panose="020B0402040204020203" pitchFamily="34" charset="-34"/>
              <a:cs typeface="Leelawadee UI Semilight" panose="020B0402040204020203" pitchFamily="34" charset="-34"/>
            </a:endParaRPr>
          </a:p>
        </p:txBody>
      </p:sp>
      <p:sp>
        <p:nvSpPr>
          <p:cNvPr id="11" name="Tekstfelt 10">
            <a:extLst>
              <a:ext uri="{FF2B5EF4-FFF2-40B4-BE49-F238E27FC236}">
                <a16:creationId xmlns:a16="http://schemas.microsoft.com/office/drawing/2014/main" id="{9878D0C2-608A-4EEA-952B-358BC5A7E181}"/>
              </a:ext>
            </a:extLst>
          </p:cNvPr>
          <p:cNvSpPr txBox="1"/>
          <p:nvPr/>
        </p:nvSpPr>
        <p:spPr>
          <a:xfrm>
            <a:off x="455886" y="595293"/>
            <a:ext cx="11431664" cy="1200329"/>
          </a:xfrm>
          <a:prstGeom prst="rect">
            <a:avLst/>
          </a:prstGeom>
          <a:noFill/>
        </p:spPr>
        <p:txBody>
          <a:bodyPr wrap="square" rtlCol="0">
            <a:spAutoFit/>
          </a:bodyPr>
          <a:lstStyle/>
          <a:p>
            <a:r>
              <a:rPr lang="da-DK" sz="4400" dirty="0" smtClean="0">
                <a:solidFill>
                  <a:prstClr val="white"/>
                </a:solidFill>
                <a:latin typeface="Leelawadee" panose="020B0502040204020203" pitchFamily="34" charset="-34"/>
                <a:ea typeface="ＭＳ Ｐゴシック" charset="0"/>
                <a:cs typeface="Leelawadee" panose="020B0502040204020203" pitchFamily="34" charset="-34"/>
              </a:rPr>
              <a:t>Specialitetsgrundsætningen</a:t>
            </a:r>
            <a:endParaRPr lang="da-DK" sz="4400" dirty="0">
              <a:solidFill>
                <a:prstClr val="white"/>
              </a:solidFill>
              <a:latin typeface="Leelawadee" panose="020B0502040204020203" pitchFamily="34" charset="-34"/>
              <a:ea typeface="ＭＳ Ｐゴシック" charset="0"/>
              <a:cs typeface="Leelawadee" panose="020B0502040204020203" pitchFamily="34" charset="-34"/>
            </a:endParaRPr>
          </a:p>
          <a:p>
            <a:r>
              <a:rPr lang="da-DK" sz="2800" dirty="0">
                <a:solidFill>
                  <a:prstClr val="white"/>
                </a:solidFill>
                <a:latin typeface="Leelawadee" panose="020B0502040204020203" pitchFamily="34" charset="-34"/>
                <a:ea typeface="ＭＳ Ｐゴシック" charset="0"/>
                <a:cs typeface="Leelawadee" panose="020B0502040204020203" pitchFamily="34" charset="-34"/>
              </a:rPr>
              <a:t>Betydningen for overdrager</a:t>
            </a:r>
          </a:p>
        </p:txBody>
      </p:sp>
      <p:sp>
        <p:nvSpPr>
          <p:cNvPr id="9" name="Tekstfelt 8">
            <a:extLst>
              <a:ext uri="{FF2B5EF4-FFF2-40B4-BE49-F238E27FC236}">
                <a16:creationId xmlns:a16="http://schemas.microsoft.com/office/drawing/2014/main" id="{DD161ACE-4FC6-4BF1-8C40-DD50B32BA129}"/>
              </a:ext>
            </a:extLst>
          </p:cNvPr>
          <p:cNvSpPr txBox="1"/>
          <p:nvPr/>
        </p:nvSpPr>
        <p:spPr>
          <a:xfrm>
            <a:off x="455886" y="2221687"/>
            <a:ext cx="10783729" cy="369332"/>
          </a:xfrm>
          <a:prstGeom prst="rect">
            <a:avLst/>
          </a:prstGeom>
          <a:noFill/>
        </p:spPr>
        <p:txBody>
          <a:bodyPr wrap="square" rtlCol="0">
            <a:spAutoFit/>
          </a:bodyPr>
          <a:lstStyle/>
          <a:p>
            <a:r>
              <a:rPr lang="da-DK" b="1" dirty="0" smtClean="0">
                <a:solidFill>
                  <a:schemeClr val="bg1"/>
                </a:solidFill>
                <a:latin typeface="Leelawadee UI Semilight" panose="020B0402040204020203" pitchFamily="34" charset="-34"/>
                <a:cs typeface="Leelawadee UI Semilight" panose="020B0402040204020203" pitchFamily="34" charset="-34"/>
              </a:rPr>
              <a:t>Selvstændig rettighedsrådgiver, Lone Amtrup</a:t>
            </a:r>
            <a:endParaRPr lang="da-DK" b="1" dirty="0">
              <a:solidFill>
                <a:schemeClr val="bg1"/>
              </a:solidFill>
              <a:latin typeface="Leelawadee UI Semilight" panose="020B0402040204020203" pitchFamily="34" charset="-34"/>
              <a:cs typeface="Leelawadee UI Semilight" panose="020B0402040204020203" pitchFamily="34" charset="-34"/>
            </a:endParaRPr>
          </a:p>
        </p:txBody>
      </p:sp>
    </p:spTree>
    <p:extLst>
      <p:ext uri="{BB962C8B-B14F-4D97-AF65-F5344CB8AC3E}">
        <p14:creationId xmlns:p14="http://schemas.microsoft.com/office/powerpoint/2010/main" val="2463079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6" name="Lige forbindelse 5">
            <a:extLst>
              <a:ext uri="{FF2B5EF4-FFF2-40B4-BE49-F238E27FC236}">
                <a16:creationId xmlns:a16="http://schemas.microsoft.com/office/drawing/2014/main" id="{451931DF-FBFF-4C23-925C-B660C7FD9E1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6F16C851-5E6F-4F31-895E-AF4CFF3B3B17}"/>
              </a:ext>
            </a:extLst>
          </p:cNvPr>
          <p:cNvSpPr txBox="1"/>
          <p:nvPr/>
        </p:nvSpPr>
        <p:spPr>
          <a:xfrm>
            <a:off x="0" y="6474053"/>
            <a:ext cx="1729961" cy="215444"/>
          </a:xfrm>
          <a:prstGeom prst="rect">
            <a:avLst/>
          </a:prstGeom>
          <a:noFill/>
        </p:spPr>
        <p:txBody>
          <a:bodyPr wrap="none" rtlCol="0">
            <a:spAutoFit/>
          </a:bodyPr>
          <a:lstStyle/>
          <a:p>
            <a:r>
              <a:rPr lang="da-DK" sz="800" dirty="0">
                <a:solidFill>
                  <a:srgbClr val="7C9C85"/>
                </a:solidFill>
                <a:latin typeface="Leelawadee UI Semilight" panose="020B0402040204020203" pitchFamily="34" charset="-34"/>
                <a:cs typeface="Leelawadee UI Semilight" panose="020B0402040204020203" pitchFamily="34" charset="-34"/>
              </a:rPr>
              <a:t>Fotokredit: Unsplash/Matt </a:t>
            </a:r>
            <a:r>
              <a:rPr lang="da-DK" sz="800" dirty="0" err="1">
                <a:solidFill>
                  <a:srgbClr val="7C9C85"/>
                </a:solidFill>
                <a:latin typeface="Leelawadee UI Semilight" panose="020B0402040204020203" pitchFamily="34" charset="-34"/>
                <a:cs typeface="Leelawadee UI Semilight" panose="020B0402040204020203" pitchFamily="34" charset="-34"/>
              </a:rPr>
              <a:t>Botsford</a:t>
            </a:r>
            <a:endParaRPr lang="da-DK" sz="800" dirty="0">
              <a:solidFill>
                <a:srgbClr val="7C9C85"/>
              </a:solidFill>
              <a:latin typeface="Leelawadee UI Semilight" panose="020B0402040204020203" pitchFamily="34" charset="-34"/>
              <a:cs typeface="Leelawadee UI Semilight" panose="020B0402040204020203" pitchFamily="34" charset="-34"/>
            </a:endParaRPr>
          </a:p>
        </p:txBody>
      </p:sp>
      <p:sp>
        <p:nvSpPr>
          <p:cNvPr id="11" name="Tekstfelt 10">
            <a:extLst>
              <a:ext uri="{FF2B5EF4-FFF2-40B4-BE49-F238E27FC236}">
                <a16:creationId xmlns:a16="http://schemas.microsoft.com/office/drawing/2014/main" id="{9878D0C2-608A-4EEA-952B-358BC5A7E181}"/>
              </a:ext>
            </a:extLst>
          </p:cNvPr>
          <p:cNvSpPr txBox="1"/>
          <p:nvPr/>
        </p:nvSpPr>
        <p:spPr>
          <a:xfrm>
            <a:off x="571500" y="602181"/>
            <a:ext cx="7381875" cy="1200329"/>
          </a:xfrm>
          <a:prstGeom prst="rect">
            <a:avLst/>
          </a:prstGeom>
          <a:noFill/>
        </p:spPr>
        <p:txBody>
          <a:bodyPr wrap="square" rtlCol="0">
            <a:spAutoFit/>
          </a:bodyPr>
          <a:lstStyle/>
          <a:p>
            <a:r>
              <a:rPr lang="da-DK" sz="4400" dirty="0">
                <a:solidFill>
                  <a:prstClr val="white"/>
                </a:solidFill>
                <a:latin typeface="Leelawadee" panose="020B0502040204020203" pitchFamily="34" charset="-34"/>
                <a:ea typeface="ＭＳ Ｐゴシック" charset="0"/>
                <a:cs typeface="Leelawadee" panose="020B0502040204020203" pitchFamily="34" charset="-34"/>
              </a:rPr>
              <a:t>Specialitetsgrundsætningen</a:t>
            </a:r>
          </a:p>
          <a:p>
            <a:r>
              <a:rPr lang="da-DK" sz="2800" dirty="0">
                <a:solidFill>
                  <a:prstClr val="white"/>
                </a:solidFill>
                <a:latin typeface="Leelawadee" panose="020B0502040204020203" pitchFamily="34" charset="-34"/>
                <a:ea typeface="ＭＳ Ｐゴシック" charset="0"/>
                <a:cs typeface="Leelawadee" panose="020B0502040204020203" pitchFamily="34" charset="-34"/>
              </a:rPr>
              <a:t>Betydningen for </a:t>
            </a:r>
            <a:r>
              <a:rPr lang="da-DK" sz="2800" dirty="0" smtClean="0">
                <a:solidFill>
                  <a:prstClr val="white"/>
                </a:solidFill>
                <a:latin typeface="Leelawadee" panose="020B0502040204020203" pitchFamily="34" charset="-34"/>
                <a:ea typeface="ＭＳ Ｐゴシック" charset="0"/>
                <a:cs typeface="Leelawadee" panose="020B0502040204020203" pitchFamily="34" charset="-34"/>
              </a:rPr>
              <a:t>erhverver</a:t>
            </a:r>
            <a:endParaRPr lang="da-DK" sz="2800" dirty="0">
              <a:solidFill>
                <a:prstClr val="white"/>
              </a:solidFill>
              <a:latin typeface="Leelawadee" panose="020B0502040204020203" pitchFamily="34" charset="-34"/>
              <a:ea typeface="ＭＳ Ｐゴシック" charset="0"/>
              <a:cs typeface="Leelawadee" panose="020B0502040204020203" pitchFamily="34" charset="-34"/>
            </a:endParaRPr>
          </a:p>
        </p:txBody>
      </p:sp>
      <p:sp>
        <p:nvSpPr>
          <p:cNvPr id="12" name="Tekstfelt 11">
            <a:extLst>
              <a:ext uri="{FF2B5EF4-FFF2-40B4-BE49-F238E27FC236}">
                <a16:creationId xmlns:a16="http://schemas.microsoft.com/office/drawing/2014/main" id="{DD161ACE-4FC6-4BF1-8C40-DD50B32BA129}"/>
              </a:ext>
            </a:extLst>
          </p:cNvPr>
          <p:cNvSpPr txBox="1"/>
          <p:nvPr/>
        </p:nvSpPr>
        <p:spPr>
          <a:xfrm>
            <a:off x="571500" y="2197448"/>
            <a:ext cx="10783729" cy="369332"/>
          </a:xfrm>
          <a:prstGeom prst="rect">
            <a:avLst/>
          </a:prstGeom>
          <a:noFill/>
        </p:spPr>
        <p:txBody>
          <a:bodyPr wrap="square" rtlCol="0">
            <a:spAutoFit/>
          </a:bodyPr>
          <a:lstStyle/>
          <a:p>
            <a:r>
              <a:rPr lang="da-DK" b="1" dirty="0">
                <a:solidFill>
                  <a:schemeClr val="bg1"/>
                </a:solidFill>
                <a:latin typeface="Leelawadee UI Semilight" panose="020B0402040204020203" pitchFamily="34" charset="-34"/>
                <a:cs typeface="Leelawadee UI Semilight" panose="020B0402040204020203" pitchFamily="34" charset="-34"/>
              </a:rPr>
              <a:t>Administrerende direktør for Wilhelm Hansen Musikforlag, Loui </a:t>
            </a:r>
            <a:r>
              <a:rPr lang="da-DK" b="1" dirty="0" err="1">
                <a:solidFill>
                  <a:schemeClr val="bg1"/>
                </a:solidFill>
                <a:latin typeface="Leelawadee UI Semilight" panose="020B0402040204020203" pitchFamily="34" charset="-34"/>
                <a:cs typeface="Leelawadee UI Semilight" panose="020B0402040204020203" pitchFamily="34" charset="-34"/>
              </a:rPr>
              <a:t>Törnqvist</a:t>
            </a:r>
            <a:r>
              <a:rPr lang="da-DK" b="1" dirty="0">
                <a:solidFill>
                  <a:schemeClr val="bg1"/>
                </a:solidFill>
                <a:latin typeface="Leelawadee UI Semilight" panose="020B0402040204020203" pitchFamily="34" charset="-34"/>
                <a:cs typeface="Leelawadee UI Semilight" panose="020B0402040204020203" pitchFamily="34" charset="-34"/>
              </a:rPr>
              <a:t> </a:t>
            </a:r>
          </a:p>
        </p:txBody>
      </p:sp>
    </p:spTree>
    <p:extLst>
      <p:ext uri="{BB962C8B-B14F-4D97-AF65-F5344CB8AC3E}">
        <p14:creationId xmlns:p14="http://schemas.microsoft.com/office/powerpoint/2010/main" val="3264583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sp>
        <p:nvSpPr>
          <p:cNvPr id="6" name="Tekstfelt 5">
            <a:extLst>
              <a:ext uri="{FF2B5EF4-FFF2-40B4-BE49-F238E27FC236}">
                <a16:creationId xmlns:a16="http://schemas.microsoft.com/office/drawing/2014/main" id="{30B92173-896F-4B85-B333-86BBB366AF1D}"/>
              </a:ext>
            </a:extLst>
          </p:cNvPr>
          <p:cNvSpPr txBox="1"/>
          <p:nvPr/>
        </p:nvSpPr>
        <p:spPr>
          <a:xfrm>
            <a:off x="857096" y="1417733"/>
            <a:ext cx="7762875" cy="769441"/>
          </a:xfrm>
          <a:prstGeom prst="rect">
            <a:avLst/>
          </a:prstGeom>
          <a:noFill/>
        </p:spPr>
        <p:txBody>
          <a:bodyPr wrap="square" rtlCol="0">
            <a:spAutoFit/>
          </a:bodyPr>
          <a:lstStyle/>
          <a:p>
            <a:r>
              <a:rPr lang="da-DK" sz="4400" dirty="0">
                <a:solidFill>
                  <a:prstClr val="white"/>
                </a:solidFill>
                <a:latin typeface="Leelawadee" panose="020B0502040204020203" pitchFamily="34" charset="-34"/>
                <a:ea typeface="ＭＳ Ｐゴシック" charset="0"/>
                <a:cs typeface="Leelawadee" panose="020B0502040204020203" pitchFamily="34" charset="-34"/>
              </a:rPr>
              <a:t>Paneldebat</a:t>
            </a:r>
          </a:p>
        </p:txBody>
      </p:sp>
      <p:cxnSp>
        <p:nvCxnSpPr>
          <p:cNvPr id="8" name="Lige forbindelse 7">
            <a:extLst>
              <a:ext uri="{FF2B5EF4-FFF2-40B4-BE49-F238E27FC236}">
                <a16:creationId xmlns:a16="http://schemas.microsoft.com/office/drawing/2014/main" id="{C72C98A3-E882-4232-A21E-91954FA38828}"/>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5EC3FC82-8935-4EB6-A1CA-8F3618A1E691}"/>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FC93BDBD-32E6-4A4D-B72E-00463E1176B4}"/>
              </a:ext>
            </a:extLst>
          </p:cNvPr>
          <p:cNvSpPr txBox="1"/>
          <p:nvPr/>
        </p:nvSpPr>
        <p:spPr>
          <a:xfrm>
            <a:off x="0" y="6474053"/>
            <a:ext cx="1845377"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a:t>
            </a:r>
            <a:r>
              <a:rPr lang="da-DK" sz="800" dirty="0" err="1">
                <a:solidFill>
                  <a:schemeClr val="bg1"/>
                </a:solidFill>
                <a:latin typeface="Leelawadee UI Semilight" panose="020B0402040204020203" pitchFamily="34" charset="-34"/>
                <a:cs typeface="Leelawadee UI Semilight" panose="020B0402040204020203" pitchFamily="34" charset="-34"/>
              </a:rPr>
              <a:t>Unsplash</a:t>
            </a:r>
            <a:r>
              <a:rPr lang="da-DK" sz="800" dirty="0">
                <a:solidFill>
                  <a:schemeClr val="bg1"/>
                </a:solidFill>
                <a:latin typeface="Leelawadee UI Semilight" panose="020B0402040204020203" pitchFamily="34" charset="-34"/>
                <a:cs typeface="Leelawadee UI Semilight" panose="020B0402040204020203" pitchFamily="34" charset="-34"/>
              </a:rPr>
              <a:t>/</a:t>
            </a:r>
            <a:r>
              <a:rPr lang="da-DK" sz="800" dirty="0" err="1">
                <a:solidFill>
                  <a:schemeClr val="bg1"/>
                </a:solidFill>
                <a:latin typeface="Leelawadee UI Semilight" panose="020B0402040204020203" pitchFamily="34" charset="-34"/>
                <a:cs typeface="Leelawadee UI Semilight" panose="020B0402040204020203" pitchFamily="34" charset="-34"/>
              </a:rPr>
              <a:t>Shelagh</a:t>
            </a:r>
            <a:r>
              <a:rPr lang="da-DK" sz="800" dirty="0">
                <a:solidFill>
                  <a:schemeClr val="bg1"/>
                </a:solidFill>
                <a:latin typeface="Leelawadee UI Semilight" panose="020B0402040204020203" pitchFamily="34" charset="-34"/>
                <a:cs typeface="Leelawadee UI Semilight" panose="020B0402040204020203" pitchFamily="34" charset="-34"/>
              </a:rPr>
              <a:t> Murphy</a:t>
            </a:r>
          </a:p>
        </p:txBody>
      </p:sp>
    </p:spTree>
    <p:extLst>
      <p:ext uri="{BB962C8B-B14F-4D97-AF65-F5344CB8AC3E}">
        <p14:creationId xmlns:p14="http://schemas.microsoft.com/office/powerpoint/2010/main" val="1010221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6" name="Lige forbindelse 5">
            <a:extLst>
              <a:ext uri="{FF2B5EF4-FFF2-40B4-BE49-F238E27FC236}">
                <a16:creationId xmlns:a16="http://schemas.microsoft.com/office/drawing/2014/main" id="{451931DF-FBFF-4C23-925C-B660C7FD9E1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96372AE5-52B5-4081-974D-648B37FF1A6D}"/>
              </a:ext>
            </a:extLst>
          </p:cNvPr>
          <p:cNvSpPr/>
          <p:nvPr/>
        </p:nvSpPr>
        <p:spPr>
          <a:xfrm>
            <a:off x="540541" y="720953"/>
            <a:ext cx="2902333" cy="769441"/>
          </a:xfrm>
          <a:prstGeom prst="rect">
            <a:avLst/>
          </a:prstGeom>
        </p:spPr>
        <p:txBody>
          <a:bodyPr wrap="none">
            <a:spAutoFit/>
          </a:bodyPr>
          <a:lstStyle/>
          <a:p>
            <a:r>
              <a:rPr lang="da-DK" sz="4400" dirty="0">
                <a:solidFill>
                  <a:prstClr val="white"/>
                </a:solidFill>
                <a:latin typeface="Leelawadee" panose="020B0502040204020203" pitchFamily="34" charset="-34"/>
                <a:ea typeface="ＭＳ Ｐゴシック" charset="0"/>
                <a:cs typeface="Leelawadee" panose="020B0502040204020203" pitchFamily="34" charset="-34"/>
              </a:rPr>
              <a:t>Dagsorden</a:t>
            </a:r>
          </a:p>
        </p:txBody>
      </p:sp>
      <p:sp>
        <p:nvSpPr>
          <p:cNvPr id="10" name="Tekstfelt 9">
            <a:extLst>
              <a:ext uri="{FF2B5EF4-FFF2-40B4-BE49-F238E27FC236}">
                <a16:creationId xmlns:a16="http://schemas.microsoft.com/office/drawing/2014/main" id="{6F16C851-5E6F-4F31-895E-AF4CFF3B3B17}"/>
              </a:ext>
            </a:extLst>
          </p:cNvPr>
          <p:cNvSpPr txBox="1"/>
          <p:nvPr/>
        </p:nvSpPr>
        <p:spPr>
          <a:xfrm>
            <a:off x="0" y="6474053"/>
            <a:ext cx="1677062"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Unsplash/Adrian Korte</a:t>
            </a:r>
          </a:p>
        </p:txBody>
      </p:sp>
      <p:sp>
        <p:nvSpPr>
          <p:cNvPr id="11" name="Tekstfelt 10"/>
          <p:cNvSpPr txBox="1"/>
          <p:nvPr/>
        </p:nvSpPr>
        <p:spPr>
          <a:xfrm>
            <a:off x="790947" y="1999894"/>
            <a:ext cx="10288936" cy="2862322"/>
          </a:xfrm>
          <a:prstGeom prst="rect">
            <a:avLst/>
          </a:prstGeom>
          <a:noFill/>
        </p:spPr>
        <p:txBody>
          <a:bodyPr wrap="square" rtlCol="0">
            <a:spAutoFit/>
          </a:bodyPr>
          <a:lstStyle/>
          <a:p>
            <a:pPr marL="342900" indent="-342900">
              <a:buAutoNum type="arabicPeriod"/>
            </a:pPr>
            <a:r>
              <a:rPr lang="da-DK" b="1" dirty="0" smtClean="0">
                <a:solidFill>
                  <a:schemeClr val="bg1"/>
                </a:solidFill>
                <a:latin typeface="Leelawadee UI Semilight" panose="020B0402040204020203" pitchFamily="34" charset="-34"/>
                <a:cs typeface="Leelawadee UI Semilight" panose="020B0402040204020203" pitchFamily="34" charset="-34"/>
              </a:rPr>
              <a:t>Velkomst ved professor Morten Rosenmeier og </a:t>
            </a:r>
            <a:r>
              <a:rPr lang="da-DK" b="1" dirty="0" err="1" smtClean="0">
                <a:solidFill>
                  <a:schemeClr val="bg1"/>
                </a:solidFill>
                <a:latin typeface="Leelawadee UI Semilight" panose="020B0402040204020203" pitchFamily="34" charset="-34"/>
                <a:cs typeface="Leelawadee UI Semilight" panose="020B0402040204020203" pitchFamily="34" charset="-34"/>
              </a:rPr>
              <a:t>managing</a:t>
            </a:r>
            <a:r>
              <a:rPr lang="da-DK" b="1" dirty="0" smtClean="0">
                <a:solidFill>
                  <a:schemeClr val="bg1"/>
                </a:solidFill>
                <a:latin typeface="Leelawadee UI Semilight" panose="020B0402040204020203" pitchFamily="34" charset="-34"/>
                <a:cs typeface="Leelawadee UI Semilight" panose="020B0402040204020203" pitchFamily="34" charset="-34"/>
              </a:rPr>
              <a:t> </a:t>
            </a:r>
            <a:r>
              <a:rPr lang="da-DK" b="1" dirty="0" err="1" smtClean="0">
                <a:solidFill>
                  <a:schemeClr val="bg1"/>
                </a:solidFill>
                <a:latin typeface="Leelawadee UI Semilight" panose="020B0402040204020203" pitchFamily="34" charset="-34"/>
                <a:cs typeface="Leelawadee UI Semilight" panose="020B0402040204020203" pitchFamily="34" charset="-34"/>
              </a:rPr>
              <a:t>counsel</a:t>
            </a:r>
            <a:r>
              <a:rPr lang="da-DK" b="1" dirty="0" smtClean="0">
                <a:solidFill>
                  <a:schemeClr val="bg1"/>
                </a:solidFill>
                <a:latin typeface="Leelawadee UI Semilight" panose="020B0402040204020203" pitchFamily="34" charset="-34"/>
                <a:cs typeface="Leelawadee UI Semilight" panose="020B0402040204020203" pitchFamily="34" charset="-34"/>
              </a:rPr>
              <a:t> Jakob Plesner Mathiasen</a:t>
            </a:r>
          </a:p>
          <a:p>
            <a:pPr marL="342900" indent="-342900">
              <a:buAutoNum type="arabicPeriod"/>
            </a:pPr>
            <a:endParaRPr lang="da-DK" b="1" dirty="0">
              <a:solidFill>
                <a:schemeClr val="bg1"/>
              </a:solidFill>
              <a:latin typeface="Leelawadee UI Semilight" panose="020B0402040204020203" pitchFamily="34" charset="-34"/>
              <a:cs typeface="Leelawadee UI Semilight" panose="020B0402040204020203" pitchFamily="34" charset="-34"/>
            </a:endParaRPr>
          </a:p>
          <a:p>
            <a:pPr marL="342900" indent="-342900">
              <a:buAutoNum type="arabicPeriod"/>
            </a:pPr>
            <a:r>
              <a:rPr lang="da-DK" b="1" dirty="0" smtClean="0">
                <a:solidFill>
                  <a:schemeClr val="bg1"/>
                </a:solidFill>
                <a:latin typeface="Leelawadee UI Semilight" panose="020B0402040204020203" pitchFamily="34" charset="-34"/>
                <a:cs typeface="Leelawadee UI Semilight" panose="020B0402040204020203" pitchFamily="34" charset="-34"/>
              </a:rPr>
              <a:t>Martin Dahl, partner i Kromann Reumert</a:t>
            </a:r>
          </a:p>
          <a:p>
            <a:pPr marL="342900" indent="-342900">
              <a:buAutoNum type="arabicPeriod"/>
            </a:pPr>
            <a:endParaRPr lang="da-DK" b="1" dirty="0">
              <a:solidFill>
                <a:schemeClr val="bg1"/>
              </a:solidFill>
              <a:latin typeface="Leelawadee UI Semilight" panose="020B0402040204020203" pitchFamily="34" charset="-34"/>
              <a:cs typeface="Leelawadee UI Semilight" panose="020B0402040204020203" pitchFamily="34" charset="-34"/>
            </a:endParaRPr>
          </a:p>
          <a:p>
            <a:pPr marL="342900" indent="-342900">
              <a:buAutoNum type="arabicPeriod"/>
            </a:pPr>
            <a:r>
              <a:rPr lang="da-DK" b="1" dirty="0" smtClean="0">
                <a:solidFill>
                  <a:schemeClr val="bg1"/>
                </a:solidFill>
                <a:latin typeface="Leelawadee UI Semilight" panose="020B0402040204020203" pitchFamily="34" charset="-34"/>
                <a:cs typeface="Leelawadee UI Semilight" panose="020B0402040204020203" pitchFamily="34" charset="-34"/>
              </a:rPr>
              <a:t>Lone Amtrup, selvstændig rettighedsrådgiver</a:t>
            </a:r>
          </a:p>
          <a:p>
            <a:pPr marL="342900" indent="-342900">
              <a:buAutoNum type="arabicPeriod"/>
            </a:pPr>
            <a:endParaRPr lang="da-DK" b="1" dirty="0">
              <a:solidFill>
                <a:schemeClr val="bg1"/>
              </a:solidFill>
              <a:latin typeface="Leelawadee UI Semilight" panose="020B0402040204020203" pitchFamily="34" charset="-34"/>
              <a:cs typeface="Leelawadee UI Semilight" panose="020B0402040204020203" pitchFamily="34" charset="-34"/>
            </a:endParaRPr>
          </a:p>
          <a:p>
            <a:pPr marL="342900" indent="-342900">
              <a:buFontTx/>
              <a:buAutoNum type="arabicPeriod"/>
            </a:pPr>
            <a:r>
              <a:rPr lang="da-DK" b="1" dirty="0">
                <a:solidFill>
                  <a:schemeClr val="bg1"/>
                </a:solidFill>
                <a:latin typeface="Leelawadee UI Semilight" panose="020B0402040204020203" pitchFamily="34" charset="-34"/>
                <a:cs typeface="Leelawadee UI Semilight" panose="020B0402040204020203" pitchFamily="34" charset="-34"/>
              </a:rPr>
              <a:t>Loui </a:t>
            </a:r>
            <a:r>
              <a:rPr lang="da-DK" b="1" dirty="0" err="1">
                <a:solidFill>
                  <a:schemeClr val="bg1"/>
                </a:solidFill>
                <a:latin typeface="Leelawadee UI Semilight" panose="020B0402040204020203" pitchFamily="34" charset="-34"/>
                <a:cs typeface="Leelawadee UI Semilight" panose="020B0402040204020203" pitchFamily="34" charset="-34"/>
              </a:rPr>
              <a:t>Törnqvist</a:t>
            </a:r>
            <a:r>
              <a:rPr lang="da-DK" b="1" dirty="0">
                <a:solidFill>
                  <a:schemeClr val="bg1"/>
                </a:solidFill>
                <a:latin typeface="Leelawadee UI Semilight" panose="020B0402040204020203" pitchFamily="34" charset="-34"/>
                <a:cs typeface="Leelawadee UI Semilight" panose="020B0402040204020203" pitchFamily="34" charset="-34"/>
              </a:rPr>
              <a:t>, administrerende direktør for Wilhelm Hansen Musikforlag</a:t>
            </a:r>
          </a:p>
          <a:p>
            <a:pPr marL="342900" indent="-342900">
              <a:buAutoNum type="arabicPeriod"/>
            </a:pPr>
            <a:endParaRPr lang="da-DK" b="1" dirty="0">
              <a:solidFill>
                <a:schemeClr val="bg1"/>
              </a:solidFill>
              <a:latin typeface="Leelawadee UI Semilight" panose="020B0402040204020203" pitchFamily="34" charset="-34"/>
              <a:cs typeface="Leelawadee UI Semilight" panose="020B0402040204020203" pitchFamily="34" charset="-34"/>
            </a:endParaRPr>
          </a:p>
          <a:p>
            <a:endParaRPr lang="da-DK" b="1" dirty="0">
              <a:solidFill>
                <a:schemeClr val="bg1"/>
              </a:solidFill>
              <a:latin typeface="Leelawadee UI Semilight" panose="020B0402040204020203" pitchFamily="34" charset="-34"/>
              <a:cs typeface="Leelawadee UI Semilight" panose="020B0402040204020203" pitchFamily="34" charset="-34"/>
            </a:endParaRPr>
          </a:p>
          <a:p>
            <a:endParaRPr lang="da-DK" dirty="0"/>
          </a:p>
        </p:txBody>
      </p:sp>
    </p:spTree>
    <p:extLst>
      <p:ext uri="{BB962C8B-B14F-4D97-AF65-F5344CB8AC3E}">
        <p14:creationId xmlns:p14="http://schemas.microsoft.com/office/powerpoint/2010/main" val="2860139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6" name="Lige forbindelse 5">
            <a:extLst>
              <a:ext uri="{FF2B5EF4-FFF2-40B4-BE49-F238E27FC236}">
                <a16:creationId xmlns:a16="http://schemas.microsoft.com/office/drawing/2014/main" id="{451931DF-FBFF-4C23-925C-B660C7FD9E1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DD161ACE-4FC6-4BF1-8C40-DD50B32BA129}"/>
              </a:ext>
            </a:extLst>
          </p:cNvPr>
          <p:cNvSpPr txBox="1"/>
          <p:nvPr/>
        </p:nvSpPr>
        <p:spPr>
          <a:xfrm>
            <a:off x="584667" y="2012887"/>
            <a:ext cx="10783729" cy="369332"/>
          </a:xfrm>
          <a:prstGeom prst="rect">
            <a:avLst/>
          </a:prstGeom>
          <a:noFill/>
        </p:spPr>
        <p:txBody>
          <a:bodyPr wrap="square" rtlCol="0">
            <a:spAutoFit/>
          </a:bodyPr>
          <a:lstStyle/>
          <a:p>
            <a:r>
              <a:rPr lang="da-DK" b="1" dirty="0">
                <a:solidFill>
                  <a:schemeClr val="bg1"/>
                </a:solidFill>
                <a:latin typeface="Leelawadee UI Semilight" panose="020B0402040204020203" pitchFamily="34" charset="-34"/>
                <a:cs typeface="Leelawadee UI Semilight" panose="020B0402040204020203" pitchFamily="34" charset="-34"/>
              </a:rPr>
              <a:t>Professor Morten Rosenmeier og </a:t>
            </a:r>
            <a:r>
              <a:rPr lang="da-DK" b="1" dirty="0" err="1" smtClean="0">
                <a:solidFill>
                  <a:schemeClr val="bg1"/>
                </a:solidFill>
                <a:latin typeface="Leelawadee UI Semilight" panose="020B0402040204020203" pitchFamily="34" charset="-34"/>
                <a:cs typeface="Leelawadee UI Semilight" panose="020B0402040204020203" pitchFamily="34" charset="-34"/>
              </a:rPr>
              <a:t>managing</a:t>
            </a:r>
            <a:r>
              <a:rPr lang="da-DK" b="1" dirty="0" smtClean="0">
                <a:solidFill>
                  <a:schemeClr val="bg1"/>
                </a:solidFill>
                <a:latin typeface="Leelawadee UI Semilight" panose="020B0402040204020203" pitchFamily="34" charset="-34"/>
                <a:cs typeface="Leelawadee UI Semilight" panose="020B0402040204020203" pitchFamily="34" charset="-34"/>
              </a:rPr>
              <a:t> </a:t>
            </a:r>
            <a:r>
              <a:rPr lang="da-DK" b="1" dirty="0" err="1" smtClean="0">
                <a:solidFill>
                  <a:schemeClr val="bg1"/>
                </a:solidFill>
                <a:latin typeface="Leelawadee UI Semilight" panose="020B0402040204020203" pitchFamily="34" charset="-34"/>
                <a:cs typeface="Leelawadee UI Semilight" panose="020B0402040204020203" pitchFamily="34" charset="-34"/>
              </a:rPr>
              <a:t>counsel</a:t>
            </a:r>
            <a:r>
              <a:rPr lang="da-DK" b="1" dirty="0" smtClean="0">
                <a:solidFill>
                  <a:schemeClr val="bg1"/>
                </a:solidFill>
                <a:latin typeface="Leelawadee UI Semilight" panose="020B0402040204020203" pitchFamily="34" charset="-34"/>
                <a:cs typeface="Leelawadee UI Semilight" panose="020B0402040204020203" pitchFamily="34" charset="-34"/>
              </a:rPr>
              <a:t> </a:t>
            </a:r>
            <a:r>
              <a:rPr lang="da-DK" b="1" dirty="0">
                <a:solidFill>
                  <a:schemeClr val="bg1"/>
                </a:solidFill>
                <a:latin typeface="Leelawadee UI Semilight" panose="020B0402040204020203" pitchFamily="34" charset="-34"/>
                <a:cs typeface="Leelawadee UI Semilight" panose="020B0402040204020203" pitchFamily="34" charset="-34"/>
              </a:rPr>
              <a:t>Jakob Plesner Mathiasen</a:t>
            </a:r>
          </a:p>
        </p:txBody>
      </p:sp>
      <p:sp>
        <p:nvSpPr>
          <p:cNvPr id="10" name="Tekstfelt 9">
            <a:extLst>
              <a:ext uri="{FF2B5EF4-FFF2-40B4-BE49-F238E27FC236}">
                <a16:creationId xmlns:a16="http://schemas.microsoft.com/office/drawing/2014/main" id="{6F16C851-5E6F-4F31-895E-AF4CFF3B3B17}"/>
              </a:ext>
            </a:extLst>
          </p:cNvPr>
          <p:cNvSpPr txBox="1"/>
          <p:nvPr/>
        </p:nvSpPr>
        <p:spPr>
          <a:xfrm>
            <a:off x="0" y="6474053"/>
            <a:ext cx="1632178"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Unsplash/Denise Jans</a:t>
            </a:r>
          </a:p>
        </p:txBody>
      </p:sp>
      <p:sp>
        <p:nvSpPr>
          <p:cNvPr id="9" name="AutoShape 4">
            <a:extLst>
              <a:ext uri="{FF2B5EF4-FFF2-40B4-BE49-F238E27FC236}">
                <a16:creationId xmlns:a16="http://schemas.microsoft.com/office/drawing/2014/main" id="{2691E707-EB88-462A-8329-5A18AB8DC34B}"/>
              </a:ext>
            </a:extLst>
          </p:cNvPr>
          <p:cNvSpPr>
            <a:spLocks/>
          </p:cNvSpPr>
          <p:nvPr/>
        </p:nvSpPr>
        <p:spPr bwMode="auto">
          <a:xfrm>
            <a:off x="584667" y="981175"/>
            <a:ext cx="10369869"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dirty="0" smtClean="0">
                <a:solidFill>
                  <a:prstClr val="white"/>
                </a:solidFill>
                <a:latin typeface="Leelawadee" panose="020B0502040204020203" pitchFamily="34" charset="-34"/>
                <a:ea typeface="ＭＳ Ｐゴシック" charset="0"/>
                <a:cs typeface="Leelawadee" panose="020B0502040204020203" pitchFamily="34" charset="-34"/>
                <a:sym typeface="Neuzeit Office SR Pro" charset="0"/>
              </a:rPr>
              <a:t>Velkomst</a:t>
            </a:r>
            <a:endParaRPr kumimoji="0" lang="da-DK" sz="4400" b="1" i="0" u="none" strike="noStrike" kern="1200" cap="none" spc="0" normalizeH="0" baseline="0" noProof="0" dirty="0">
              <a:ln>
                <a:noFill/>
              </a:ln>
              <a:solidFill>
                <a:srgbClr val="C00000"/>
              </a:solidFill>
              <a:effectLst/>
              <a:uLnTx/>
              <a:uFillTx/>
              <a:latin typeface="Leelawadee" panose="020B0502040204020203" pitchFamily="34" charset="-34"/>
              <a:ea typeface="ＭＳ Ｐゴシック" charset="0"/>
              <a:cs typeface="Leelawadee" panose="020B0502040204020203" pitchFamily="34" charset="-34"/>
              <a:sym typeface="Helvetica Light" charset="0"/>
            </a:endParaRPr>
          </a:p>
        </p:txBody>
      </p:sp>
    </p:spTree>
    <p:extLst>
      <p:ext uri="{BB962C8B-B14F-4D97-AF65-F5344CB8AC3E}">
        <p14:creationId xmlns:p14="http://schemas.microsoft.com/office/powerpoint/2010/main" val="1139749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Blur/>
                    </a14:imgEffect>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9290"/>
          <a:stretch/>
        </p:blipFill>
        <p:spPr>
          <a:xfrm>
            <a:off x="8444204" y="108226"/>
            <a:ext cx="3558960" cy="361610"/>
          </a:xfrm>
          <a:prstGeom prst="rect">
            <a:avLst/>
          </a:prstGeom>
        </p:spPr>
      </p:pic>
      <p:cxnSp>
        <p:nvCxnSpPr>
          <p:cNvPr id="6" name="Lige forbindelse 5">
            <a:extLst>
              <a:ext uri="{FF2B5EF4-FFF2-40B4-BE49-F238E27FC236}">
                <a16:creationId xmlns:a16="http://schemas.microsoft.com/office/drawing/2014/main" id="{451931DF-FBFF-4C23-925C-B660C7FD9E16}"/>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6F16C851-5E6F-4F31-895E-AF4CFF3B3B17}"/>
              </a:ext>
            </a:extLst>
          </p:cNvPr>
          <p:cNvSpPr txBox="1"/>
          <p:nvPr/>
        </p:nvSpPr>
        <p:spPr>
          <a:xfrm>
            <a:off x="0" y="6474053"/>
            <a:ext cx="1630575" cy="33855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a:t>
            </a:r>
            <a:r>
              <a:rPr lang="da-DK" sz="800" dirty="0" err="1">
                <a:solidFill>
                  <a:schemeClr val="bg1"/>
                </a:solidFill>
                <a:latin typeface="Leelawadee UI Semilight" panose="020B0402040204020203" pitchFamily="34" charset="-34"/>
                <a:cs typeface="Leelawadee UI Semilight" panose="020B0402040204020203" pitchFamily="34" charset="-34"/>
              </a:rPr>
              <a:t>Unsplash</a:t>
            </a:r>
            <a:r>
              <a:rPr lang="da-DK" sz="800" dirty="0">
                <a:solidFill>
                  <a:schemeClr val="bg1"/>
                </a:solidFill>
                <a:latin typeface="Leelawadee UI Semilight" panose="020B0402040204020203" pitchFamily="34" charset="-34"/>
                <a:cs typeface="Leelawadee UI Semilight" panose="020B0402040204020203" pitchFamily="34" charset="-34"/>
              </a:rPr>
              <a:t>/</a:t>
            </a:r>
            <a:r>
              <a:rPr lang="da-DK" sz="800" dirty="0" err="1">
                <a:solidFill>
                  <a:schemeClr val="bg1"/>
                </a:solidFill>
                <a:latin typeface="Leelawadee UI Semilight" panose="020B0402040204020203" pitchFamily="34" charset="-34"/>
                <a:cs typeface="Leelawadee UI Semilight" panose="020B0402040204020203" pitchFamily="34" charset="-34"/>
              </a:rPr>
              <a:t>Giammarco</a:t>
            </a:r>
            <a:endParaRPr lang="da-DK" sz="800" dirty="0">
              <a:solidFill>
                <a:schemeClr val="bg1"/>
              </a:solidFill>
              <a:latin typeface="Leelawadee UI Semilight" panose="020B0402040204020203" pitchFamily="34" charset="-34"/>
              <a:cs typeface="Leelawadee UI Semilight" panose="020B0402040204020203" pitchFamily="34" charset="-34"/>
            </a:endParaRPr>
          </a:p>
          <a:p>
            <a:endParaRPr lang="da-DK" sz="800" dirty="0">
              <a:solidFill>
                <a:schemeClr val="bg1"/>
              </a:solidFill>
              <a:latin typeface="Leelawadee UI Semilight" panose="020B0402040204020203" pitchFamily="34" charset="-34"/>
              <a:cs typeface="Leelawadee UI Semilight" panose="020B0402040204020203" pitchFamily="34" charset="-34"/>
            </a:endParaRPr>
          </a:p>
        </p:txBody>
      </p:sp>
      <p:sp>
        <p:nvSpPr>
          <p:cNvPr id="9" name="Tekstfelt 8">
            <a:extLst>
              <a:ext uri="{FF2B5EF4-FFF2-40B4-BE49-F238E27FC236}">
                <a16:creationId xmlns:a16="http://schemas.microsoft.com/office/drawing/2014/main" id="{DD161ACE-4FC6-4BF1-8C40-DD50B32BA129}"/>
              </a:ext>
            </a:extLst>
          </p:cNvPr>
          <p:cNvSpPr txBox="1"/>
          <p:nvPr/>
        </p:nvSpPr>
        <p:spPr>
          <a:xfrm>
            <a:off x="571500" y="2264119"/>
            <a:ext cx="10783729" cy="369332"/>
          </a:xfrm>
          <a:prstGeom prst="rect">
            <a:avLst/>
          </a:prstGeom>
          <a:noFill/>
        </p:spPr>
        <p:txBody>
          <a:bodyPr wrap="square" rtlCol="0">
            <a:spAutoFit/>
          </a:bodyPr>
          <a:lstStyle/>
          <a:p>
            <a:r>
              <a:rPr lang="da-DK" b="1" dirty="0" smtClean="0">
                <a:solidFill>
                  <a:schemeClr val="bg1"/>
                </a:solidFill>
                <a:latin typeface="Leelawadee UI Semilight" panose="020B0402040204020203" pitchFamily="34" charset="-34"/>
                <a:cs typeface="Leelawadee UI Semilight" panose="020B0402040204020203" pitchFamily="34" charset="-34"/>
              </a:rPr>
              <a:t>Partner i Kromann Reumert, Martin Dahl</a:t>
            </a:r>
            <a:endParaRPr lang="da-DK" b="1" dirty="0">
              <a:solidFill>
                <a:schemeClr val="bg1"/>
              </a:solidFill>
              <a:latin typeface="Leelawadee UI Semilight" panose="020B0402040204020203" pitchFamily="34" charset="-34"/>
              <a:cs typeface="Leelawadee UI Semilight" panose="020B0402040204020203" pitchFamily="34" charset="-34"/>
            </a:endParaRPr>
          </a:p>
        </p:txBody>
      </p:sp>
      <p:sp>
        <p:nvSpPr>
          <p:cNvPr id="12" name="Tekstfelt 11">
            <a:extLst>
              <a:ext uri="{FF2B5EF4-FFF2-40B4-BE49-F238E27FC236}">
                <a16:creationId xmlns:a16="http://schemas.microsoft.com/office/drawing/2014/main" id="{9878D0C2-608A-4EEA-952B-358BC5A7E181}"/>
              </a:ext>
            </a:extLst>
          </p:cNvPr>
          <p:cNvSpPr txBox="1"/>
          <p:nvPr/>
        </p:nvSpPr>
        <p:spPr>
          <a:xfrm>
            <a:off x="571500" y="676455"/>
            <a:ext cx="10606783" cy="1200329"/>
          </a:xfrm>
          <a:prstGeom prst="rect">
            <a:avLst/>
          </a:prstGeom>
          <a:noFill/>
        </p:spPr>
        <p:txBody>
          <a:bodyPr wrap="square" rtlCol="0">
            <a:spAutoFit/>
          </a:bodyPr>
          <a:lstStyle/>
          <a:p>
            <a:r>
              <a:rPr lang="da-DK" sz="4400" dirty="0" smtClean="0">
                <a:solidFill>
                  <a:prstClr val="white"/>
                </a:solidFill>
                <a:latin typeface="Leelawadee" panose="020B0502040204020203" pitchFamily="34" charset="-34"/>
                <a:ea typeface="ＭＳ Ｐゴシック" charset="0"/>
                <a:cs typeface="Leelawadee" panose="020B0502040204020203" pitchFamily="34" charset="-34"/>
              </a:rPr>
              <a:t>Specialitetsgrundsætningen</a:t>
            </a:r>
            <a:endParaRPr lang="da-DK" sz="4400" dirty="0">
              <a:solidFill>
                <a:prstClr val="white"/>
              </a:solidFill>
              <a:latin typeface="Leelawadee" panose="020B0502040204020203" pitchFamily="34" charset="-34"/>
              <a:ea typeface="ＭＳ Ｐゴシック" charset="0"/>
              <a:cs typeface="Leelawadee" panose="020B0502040204020203" pitchFamily="34" charset="-34"/>
            </a:endParaRPr>
          </a:p>
          <a:p>
            <a:r>
              <a:rPr lang="da-DK" sz="2800" dirty="0">
                <a:solidFill>
                  <a:prstClr val="white"/>
                </a:solidFill>
                <a:latin typeface="Leelawadee" panose="020B0502040204020203" pitchFamily="34" charset="-34"/>
                <a:ea typeface="ＭＳ Ｐゴシック" charset="0"/>
                <a:cs typeface="Leelawadee" panose="020B0502040204020203" pitchFamily="34" charset="-34"/>
              </a:rPr>
              <a:t>Det generelle juridiske billede</a:t>
            </a:r>
          </a:p>
        </p:txBody>
      </p:sp>
    </p:spTree>
    <p:extLst>
      <p:ext uri="{BB962C8B-B14F-4D97-AF65-F5344CB8AC3E}">
        <p14:creationId xmlns:p14="http://schemas.microsoft.com/office/powerpoint/2010/main" val="325778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lose-up of right hand strumming guitar">
            <a:extLst>
              <a:ext uri="{FF2B5EF4-FFF2-40B4-BE49-F238E27FC236}">
                <a16:creationId xmlns:a16="http://schemas.microsoft.com/office/drawing/2014/main" id="{0C839519-8CEF-4EE0-BFEA-B80F438FAFA4}"/>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b="15695"/>
          <a:stretch/>
        </p:blipFill>
        <p:spPr>
          <a:xfrm>
            <a:off x="814" y="10"/>
            <a:ext cx="12193180" cy="6861590"/>
          </a:xfrm>
          <a:noFill/>
        </p:spPr>
      </p:pic>
      <p:sp>
        <p:nvSpPr>
          <p:cNvPr id="36" name="Text Placeholder 2">
            <a:extLst>
              <a:ext uri="{FF2B5EF4-FFF2-40B4-BE49-F238E27FC236}">
                <a16:creationId xmlns:a16="http://schemas.microsoft.com/office/drawing/2014/main" id="{0559642B-1F15-809E-49B6-8AA273C4A1AF}"/>
              </a:ext>
            </a:extLst>
          </p:cNvPr>
          <p:cNvSpPr>
            <a:spLocks noGrp="1"/>
          </p:cNvSpPr>
          <p:nvPr>
            <p:ph type="body" sz="quarter" idx="20"/>
          </p:nvPr>
        </p:nvSpPr>
        <p:spPr>
          <a:xfrm>
            <a:off x="508395" y="1"/>
            <a:ext cx="4506913" cy="5662613"/>
          </a:xfrm>
        </p:spPr>
        <p:txBody>
          <a:bodyPr/>
          <a:lstStyle/>
          <a:p>
            <a:endParaRPr lang="en-US" dirty="0"/>
          </a:p>
        </p:txBody>
      </p:sp>
      <p:sp>
        <p:nvSpPr>
          <p:cNvPr id="37" name="Title 3">
            <a:extLst>
              <a:ext uri="{FF2B5EF4-FFF2-40B4-BE49-F238E27FC236}">
                <a16:creationId xmlns:a16="http://schemas.microsoft.com/office/drawing/2014/main" id="{0B8E0028-F84F-A79F-1EB4-FFD99E2F97F0}"/>
              </a:ext>
            </a:extLst>
          </p:cNvPr>
          <p:cNvSpPr>
            <a:spLocks noGrp="1"/>
          </p:cNvSpPr>
          <p:nvPr>
            <p:ph type="title"/>
          </p:nvPr>
        </p:nvSpPr>
        <p:spPr>
          <a:xfrm>
            <a:off x="792650" y="1052737"/>
            <a:ext cx="3938400" cy="2896489"/>
          </a:xfrm>
        </p:spPr>
        <p:txBody>
          <a:bodyPr/>
          <a:lstStyle/>
          <a:p>
            <a:r>
              <a:rPr lang="en-US" sz="2800" dirty="0" err="1">
                <a:latin typeface="Times New Roman" panose="02020603050405020304" pitchFamily="18" charset="0"/>
                <a:cs typeface="Times New Roman" panose="02020603050405020304" pitchFamily="18" charset="0"/>
              </a:rPr>
              <a:t>Specialitetsgrundsætningen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og</a:t>
            </a:r>
            <a:r>
              <a:rPr lang="en-US" sz="2800" dirty="0">
                <a:latin typeface="Times New Roman" panose="02020603050405020304" pitchFamily="18" charset="0"/>
                <a:cs typeface="Times New Roman" panose="02020603050405020304" pitchFamily="18" charset="0"/>
              </a:rPr>
              <a:t> MLTR-</a:t>
            </a:r>
            <a:r>
              <a:rPr lang="en-US" sz="2800" dirty="0" err="1">
                <a:latin typeface="Times New Roman" panose="02020603050405020304" pitchFamily="18" charset="0"/>
                <a:cs typeface="Times New Roman" panose="02020603050405020304" pitchFamily="18" charset="0"/>
              </a:rPr>
              <a:t>dommen</a:t>
            </a:r>
            <a:endParaRPr lang="en-US" sz="2800" dirty="0">
              <a:latin typeface="Times New Roman" panose="02020603050405020304" pitchFamily="18" charset="0"/>
              <a:cs typeface="Times New Roman" panose="02020603050405020304" pitchFamily="18" charset="0"/>
            </a:endParaRPr>
          </a:p>
        </p:txBody>
      </p:sp>
      <p:sp>
        <p:nvSpPr>
          <p:cNvPr id="38" name="Subtitle 4">
            <a:extLst>
              <a:ext uri="{FF2B5EF4-FFF2-40B4-BE49-F238E27FC236}">
                <a16:creationId xmlns:a16="http://schemas.microsoft.com/office/drawing/2014/main" id="{F6810374-6444-0D69-98BC-0FA515C8C25E}"/>
              </a:ext>
            </a:extLst>
          </p:cNvPr>
          <p:cNvSpPr>
            <a:spLocks noGrp="1"/>
          </p:cNvSpPr>
          <p:nvPr>
            <p:ph type="subTitle" idx="1"/>
          </p:nvPr>
        </p:nvSpPr>
        <p:spPr>
          <a:xfrm>
            <a:off x="886522" y="4766679"/>
            <a:ext cx="3769318" cy="622800"/>
          </a:xfrm>
        </p:spPr>
        <p:txBody>
          <a:bodyPr>
            <a:normAutofit/>
          </a:bodyPr>
          <a:lstStyle/>
          <a:p>
            <a:r>
              <a:rPr lang="da-DK" sz="1400" dirty="0">
                <a:latin typeface="Times New Roman" panose="02020603050405020304" pitchFamily="18" charset="0"/>
                <a:cs typeface="Times New Roman" panose="02020603050405020304" pitchFamily="18" charset="0"/>
              </a:rPr>
              <a:t>Dansk Selskab for Ophavsret, 6. september 2022</a:t>
            </a:r>
          </a:p>
        </p:txBody>
      </p:sp>
      <p:sp>
        <p:nvSpPr>
          <p:cNvPr id="39" name="Text Placeholder 5">
            <a:extLst>
              <a:ext uri="{FF2B5EF4-FFF2-40B4-BE49-F238E27FC236}">
                <a16:creationId xmlns:a16="http://schemas.microsoft.com/office/drawing/2014/main" id="{6EA2E7F0-8BE9-62A3-43EE-D38F8D02DED9}"/>
              </a:ext>
            </a:extLst>
          </p:cNvPr>
          <p:cNvSpPr>
            <a:spLocks noGrp="1"/>
          </p:cNvSpPr>
          <p:nvPr>
            <p:ph type="body" sz="quarter" idx="16"/>
          </p:nvPr>
        </p:nvSpPr>
        <p:spPr>
          <a:xfrm>
            <a:off x="468794" y="6546946"/>
            <a:ext cx="1928100" cy="267855"/>
          </a:xfrm>
        </p:spPr>
        <p:txBody>
          <a:bodyPr/>
          <a:lstStyle/>
          <a:p>
            <a:endParaRPr lang="en-US" dirty="0"/>
          </a:p>
        </p:txBody>
      </p:sp>
      <p:sp>
        <p:nvSpPr>
          <p:cNvPr id="40" name="Text Placeholder 6">
            <a:extLst>
              <a:ext uri="{FF2B5EF4-FFF2-40B4-BE49-F238E27FC236}">
                <a16:creationId xmlns:a16="http://schemas.microsoft.com/office/drawing/2014/main" id="{81EF5A12-16A1-447A-D22F-4815CCD9A6A5}"/>
              </a:ext>
            </a:extLst>
          </p:cNvPr>
          <p:cNvSpPr>
            <a:spLocks noGrp="1"/>
          </p:cNvSpPr>
          <p:nvPr>
            <p:ph type="body" sz="quarter" idx="18"/>
          </p:nvPr>
        </p:nvSpPr>
        <p:spPr>
          <a:xfrm>
            <a:off x="9265052" y="476672"/>
            <a:ext cx="2444004" cy="464484"/>
          </a:xfrm>
        </p:spPr>
        <p:txBody>
          <a:bodyPr/>
          <a:lstStyle/>
          <a:p>
            <a:endParaRPr lang="en-US"/>
          </a:p>
        </p:txBody>
      </p:sp>
      <p:sp>
        <p:nvSpPr>
          <p:cNvPr id="27" name="Text Placeholder 7">
            <a:extLst>
              <a:ext uri="{FF2B5EF4-FFF2-40B4-BE49-F238E27FC236}">
                <a16:creationId xmlns:a16="http://schemas.microsoft.com/office/drawing/2014/main" id="{549B1988-390A-BAB5-291C-FDFD48CC36AE}"/>
              </a:ext>
            </a:extLst>
          </p:cNvPr>
          <p:cNvSpPr>
            <a:spLocks noGrp="1"/>
          </p:cNvSpPr>
          <p:nvPr>
            <p:ph type="body" sz="quarter" idx="19"/>
          </p:nvPr>
        </p:nvSpPr>
        <p:spPr>
          <a:xfrm>
            <a:off x="468794" y="6383709"/>
            <a:ext cx="11253600" cy="21600"/>
          </a:xfrm>
          <a:solidFill>
            <a:srgbClr val="003C46"/>
          </a:solidFill>
          <a:ln>
            <a:solidFill>
              <a:srgbClr val="003C46"/>
            </a:solidFill>
          </a:ln>
        </p:spPr>
        <p:txBody>
          <a:bodyPr/>
          <a:lstStyle/>
          <a:p>
            <a:endParaRPr lang="en-US" dirty="0"/>
          </a:p>
        </p:txBody>
      </p:sp>
      <p:sp>
        <p:nvSpPr>
          <p:cNvPr id="11" name="Subtitle 4">
            <a:extLst>
              <a:ext uri="{FF2B5EF4-FFF2-40B4-BE49-F238E27FC236}">
                <a16:creationId xmlns:a16="http://schemas.microsoft.com/office/drawing/2014/main" id="{23129773-958A-7A32-9809-374FB3B81058}"/>
              </a:ext>
            </a:extLst>
          </p:cNvPr>
          <p:cNvSpPr txBox="1">
            <a:spLocks/>
          </p:cNvSpPr>
          <p:nvPr/>
        </p:nvSpPr>
        <p:spPr>
          <a:xfrm>
            <a:off x="886522" y="4135202"/>
            <a:ext cx="3938400" cy="6228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baseline="0">
                <a:solidFill>
                  <a:schemeClr val="bg1"/>
                </a:solidFill>
                <a:latin typeface="+mn-lt"/>
                <a:ea typeface="+mn-ea"/>
                <a:cs typeface="+mn-cs"/>
              </a:defRPr>
            </a:lvl1pPr>
            <a:lvl2pPr marL="457200" indent="0" algn="ctr" defTabSz="914400" rtl="0" eaLnBrk="1" latinLnBrk="0" hangingPunct="1">
              <a:lnSpc>
                <a:spcPct val="104000"/>
              </a:lnSpc>
              <a:spcBef>
                <a:spcPts val="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4000"/>
              </a:lnSpc>
              <a:spcBef>
                <a:spcPts val="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104000"/>
              </a:lnSpc>
              <a:spcBef>
                <a:spcPts val="0"/>
              </a:spcBef>
              <a:spcAft>
                <a:spcPts val="600"/>
              </a:spcAft>
              <a:buClr>
                <a:schemeClr val="accent1"/>
              </a:buClr>
              <a:buFont typeface="+mj-lt"/>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4000"/>
              </a:lnSpc>
              <a:spcBef>
                <a:spcPts val="0"/>
              </a:spcBef>
              <a:spcAft>
                <a:spcPts val="600"/>
              </a:spcAft>
              <a:buClr>
                <a:schemeClr val="accent1"/>
              </a:buClr>
              <a:buFont typeface="+mj-lt"/>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104000"/>
              </a:lnSpc>
              <a:spcBef>
                <a:spcPts val="0"/>
              </a:spcBef>
              <a:spcAft>
                <a:spcPts val="600"/>
              </a:spcAft>
              <a:buClr>
                <a:schemeClr val="accent1"/>
              </a:buClr>
              <a:buFont typeface="+mj-lt"/>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104000"/>
              </a:lnSpc>
              <a:spcBef>
                <a:spcPts val="0"/>
              </a:spcBef>
              <a:spcAft>
                <a:spcPts val="600"/>
              </a:spcAft>
              <a:buClr>
                <a:schemeClr val="accent1"/>
              </a:buClr>
              <a:buFont typeface="+mj-lt"/>
              <a:buNone/>
              <a:defRPr sz="1600" kern="1200">
                <a:solidFill>
                  <a:schemeClr val="tx1">
                    <a:tint val="75000"/>
                  </a:schemeClr>
                </a:solidFill>
                <a:latin typeface="+mn-lt"/>
                <a:ea typeface="+mn-ea"/>
                <a:cs typeface="+mn-cs"/>
              </a:defRPr>
            </a:lvl7pPr>
            <a:lvl8pPr marL="3200400" indent="0" algn="ctr" defTabSz="914400" rtl="0" eaLnBrk="1" latinLnBrk="0" hangingPunct="1">
              <a:lnSpc>
                <a:spcPct val="104000"/>
              </a:lnSpc>
              <a:spcBef>
                <a:spcPts val="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104000"/>
              </a:lnSpc>
              <a:spcBef>
                <a:spcPts val="0"/>
              </a:spcBef>
              <a:spcAft>
                <a:spcPts val="600"/>
              </a:spcAft>
              <a:buClr>
                <a:schemeClr val="accent3"/>
              </a:buClr>
              <a:buFont typeface="Arial" panose="020B0604020202020204" pitchFamily="34" charset="0"/>
              <a:buNone/>
              <a:defRPr sz="1800" kern="1200" baseline="0">
                <a:solidFill>
                  <a:schemeClr val="tx1">
                    <a:tint val="75000"/>
                  </a:schemeClr>
                </a:solidFill>
                <a:latin typeface="+mn-lt"/>
                <a:ea typeface="+mn-ea"/>
                <a:cs typeface="+mn-cs"/>
              </a:defRPr>
            </a:lvl9pPr>
          </a:lstStyle>
          <a:p>
            <a:r>
              <a:rPr lang="da-DK" sz="1600" dirty="0">
                <a:latin typeface="Times New Roman" panose="02020603050405020304" pitchFamily="18" charset="0"/>
                <a:cs typeface="Times New Roman" panose="02020603050405020304" pitchFamily="18" charset="0"/>
              </a:rPr>
              <a:t>v/ Martin Dahl Pedersen, advokat og partner, Kromann Reumert </a:t>
            </a:r>
          </a:p>
        </p:txBody>
      </p:sp>
    </p:spTree>
    <p:extLst>
      <p:ext uri="{BB962C8B-B14F-4D97-AF65-F5344CB8AC3E}">
        <p14:creationId xmlns:p14="http://schemas.microsoft.com/office/powerpoint/2010/main" val="3695122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4AC4C-0267-4C33-903D-E0505425AE03}"/>
              </a:ext>
            </a:extLst>
          </p:cNvPr>
          <p:cNvSpPr>
            <a:spLocks/>
          </p:cNvSpPr>
          <p:nvPr/>
        </p:nvSpPr>
        <p:spPr>
          <a:xfrm>
            <a:off x="479377" y="404664"/>
            <a:ext cx="11233247" cy="5832648"/>
          </a:xfrm>
          <a:prstGeom prst="rect">
            <a:avLst/>
          </a:prstGeom>
          <a:solidFill>
            <a:srgbClr val="1A50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da-DK" err="1"/>
          </a:p>
        </p:txBody>
      </p:sp>
      <p:sp>
        <p:nvSpPr>
          <p:cNvPr id="3" name="Title 1">
            <a:extLst>
              <a:ext uri="{FF2B5EF4-FFF2-40B4-BE49-F238E27FC236}">
                <a16:creationId xmlns:a16="http://schemas.microsoft.com/office/drawing/2014/main" id="{9C2797B2-5529-4DF6-AC46-EA2E5D371070}"/>
              </a:ext>
            </a:extLst>
          </p:cNvPr>
          <p:cNvSpPr txBox="1">
            <a:spLocks/>
          </p:cNvSpPr>
          <p:nvPr/>
        </p:nvSpPr>
        <p:spPr>
          <a:xfrm>
            <a:off x="1249244" y="3342389"/>
            <a:ext cx="4752528" cy="4410510"/>
          </a:xfrm>
          <a:prstGeom prst="rect">
            <a:avLst/>
          </a:prstGeom>
        </p:spPr>
        <p:txBody>
          <a:bodyPr/>
          <a:lstStyle>
            <a:lvl1pPr algn="l" defTabSz="914400" rtl="0" eaLnBrk="1" latinLnBrk="0" hangingPunct="1">
              <a:lnSpc>
                <a:spcPct val="84000"/>
              </a:lnSpc>
              <a:spcBef>
                <a:spcPct val="0"/>
              </a:spcBef>
              <a:buNone/>
              <a:defRPr sz="3600" kern="1200" cap="none" baseline="0">
                <a:solidFill>
                  <a:schemeClr val="accent1"/>
                </a:solidFill>
                <a:latin typeface="+mj-lt"/>
                <a:ea typeface="+mj-ea"/>
                <a:cs typeface="+mj-cs"/>
              </a:defRPr>
            </a:lvl1pPr>
          </a:lstStyle>
          <a:p>
            <a:pPr algn="ctr"/>
            <a:r>
              <a:rPr lang="da-DK" sz="28000">
                <a:solidFill>
                  <a:schemeClr val="bg1"/>
                </a:solidFill>
              </a:rPr>
              <a:t>53</a:t>
            </a:r>
          </a:p>
        </p:txBody>
      </p:sp>
      <p:sp>
        <p:nvSpPr>
          <p:cNvPr id="4" name="Rectangle 3">
            <a:extLst>
              <a:ext uri="{FF2B5EF4-FFF2-40B4-BE49-F238E27FC236}">
                <a16:creationId xmlns:a16="http://schemas.microsoft.com/office/drawing/2014/main" id="{BE5F62AB-6854-47E6-82C4-034BE9AEA366}"/>
              </a:ext>
            </a:extLst>
          </p:cNvPr>
          <p:cNvSpPr>
            <a:spLocks/>
          </p:cNvSpPr>
          <p:nvPr/>
        </p:nvSpPr>
        <p:spPr>
          <a:xfrm>
            <a:off x="-114000" y="1067704"/>
            <a:ext cx="2122182" cy="5478423"/>
          </a:xfrm>
          <a:prstGeom prst="rect">
            <a:avLst/>
          </a:prstGeom>
        </p:spPr>
        <p:txBody>
          <a:bodyPr wrap="square">
            <a:spAutoFit/>
          </a:bodyPr>
          <a:lstStyle/>
          <a:p>
            <a:r>
              <a:rPr lang="da-DK" sz="35000" b="1">
                <a:solidFill>
                  <a:schemeClr val="bg1"/>
                </a:solidFill>
                <a:latin typeface="+mj-lt"/>
              </a:rPr>
              <a:t>§</a:t>
            </a:r>
            <a:endParaRPr lang="da-DK" sz="35000" b="1">
              <a:latin typeface="+mj-lt"/>
            </a:endParaRPr>
          </a:p>
        </p:txBody>
      </p:sp>
      <p:sp>
        <p:nvSpPr>
          <p:cNvPr id="5" name="Text Box 13">
            <a:extLst>
              <a:ext uri="{FF2B5EF4-FFF2-40B4-BE49-F238E27FC236}">
                <a16:creationId xmlns:a16="http://schemas.microsoft.com/office/drawing/2014/main" id="{D621E43D-DA6A-4826-94EA-0833D2DA97B4}"/>
              </a:ext>
            </a:extLst>
          </p:cNvPr>
          <p:cNvSpPr txBox="1">
            <a:spLocks noChangeArrowheads="1"/>
          </p:cNvSpPr>
          <p:nvPr/>
        </p:nvSpPr>
        <p:spPr bwMode="auto">
          <a:xfrm>
            <a:off x="6258000" y="1074509"/>
            <a:ext cx="5022576"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65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0"/>
              </a:spcBef>
            </a:pPr>
            <a:r>
              <a:rPr lang="da-DK" dirty="0">
                <a:solidFill>
                  <a:schemeClr val="bg1"/>
                </a:solidFill>
                <a:latin typeface="Times New Roman" panose="02020603050405020304" pitchFamily="18" charset="0"/>
                <a:cs typeface="Times New Roman" panose="02020603050405020304" pitchFamily="18" charset="0"/>
              </a:rPr>
              <a:t>§ 53. Ophavsmanden kan med de begrænsninger, der følger af §§ 3 og 38, helt eller delvis overdrage sine rettigheder efter denne lov.</a:t>
            </a:r>
          </a:p>
          <a:p>
            <a:pPr eaLnBrk="0" hangingPunct="0">
              <a:spcBef>
                <a:spcPct val="0"/>
              </a:spcBef>
            </a:pPr>
            <a:endParaRPr lang="da-DK" dirty="0">
              <a:solidFill>
                <a:schemeClr val="bg1"/>
              </a:solidFill>
              <a:latin typeface="Times New Roman" panose="02020603050405020304" pitchFamily="18" charset="0"/>
              <a:cs typeface="Times New Roman" panose="02020603050405020304" pitchFamily="18" charset="0"/>
            </a:endParaRPr>
          </a:p>
          <a:p>
            <a:pPr eaLnBrk="0" hangingPunct="0">
              <a:spcBef>
                <a:spcPct val="0"/>
              </a:spcBef>
            </a:pPr>
            <a:r>
              <a:rPr lang="da-DK" dirty="0">
                <a:solidFill>
                  <a:schemeClr val="bg1"/>
                </a:solidFill>
                <a:latin typeface="Times New Roman" panose="02020603050405020304" pitchFamily="18" charset="0"/>
                <a:cs typeface="Times New Roman" panose="02020603050405020304" pitchFamily="18" charset="0"/>
              </a:rPr>
              <a:t>Stk. 2. Overdragelse af eksemplarer indbefatter ikke overdragelse af ophavsretten.</a:t>
            </a:r>
          </a:p>
          <a:p>
            <a:pPr eaLnBrk="0" hangingPunct="0">
              <a:spcBef>
                <a:spcPct val="0"/>
              </a:spcBef>
            </a:pPr>
            <a:endParaRPr lang="da-DK" dirty="0">
              <a:solidFill>
                <a:schemeClr val="bg1"/>
              </a:solidFill>
              <a:latin typeface="Times New Roman" panose="02020603050405020304" pitchFamily="18" charset="0"/>
              <a:cs typeface="Times New Roman" panose="02020603050405020304" pitchFamily="18" charset="0"/>
            </a:endParaRPr>
          </a:p>
          <a:p>
            <a:pPr eaLnBrk="0" hangingPunct="0">
              <a:spcBef>
                <a:spcPct val="0"/>
              </a:spcBef>
            </a:pPr>
            <a:r>
              <a:rPr lang="da-DK" dirty="0">
                <a:solidFill>
                  <a:schemeClr val="bg1"/>
                </a:solidFill>
                <a:latin typeface="Times New Roman" panose="02020603050405020304" pitchFamily="18" charset="0"/>
                <a:cs typeface="Times New Roman" panose="02020603050405020304" pitchFamily="18" charset="0"/>
              </a:rPr>
              <a:t>Stk. 3. Har ophavsmanden overdraget en ret til at udnytte værket på en bestemt måde eller ved bestemte midler, giver overdragelsen ikke erhververen ret til at udnytte værket på andre måder eller ved andre midler.</a:t>
            </a:r>
          </a:p>
          <a:p>
            <a:pPr eaLnBrk="0" hangingPunct="0">
              <a:spcBef>
                <a:spcPct val="0"/>
              </a:spcBef>
            </a:pPr>
            <a:endParaRPr lang="da-DK" dirty="0">
              <a:solidFill>
                <a:schemeClr val="bg1"/>
              </a:solidFill>
              <a:latin typeface="Times New Roman" panose="02020603050405020304" pitchFamily="18" charset="0"/>
              <a:cs typeface="Times New Roman" panose="02020603050405020304" pitchFamily="18" charset="0"/>
            </a:endParaRPr>
          </a:p>
          <a:p>
            <a:pPr eaLnBrk="0" hangingPunct="0">
              <a:spcBef>
                <a:spcPct val="0"/>
              </a:spcBef>
            </a:pPr>
            <a:r>
              <a:rPr lang="da-DK" dirty="0">
                <a:solidFill>
                  <a:schemeClr val="bg1"/>
                </a:solidFill>
                <a:latin typeface="Times New Roman" panose="02020603050405020304" pitchFamily="18" charset="0"/>
                <a:cs typeface="Times New Roman" panose="02020603050405020304" pitchFamily="18" charset="0"/>
              </a:rPr>
              <a:t>Stk. 4. Bestemmelserne i §§ 54‑59 om overdragelse af ophavsret kan fraviges ved aftale mellem parterne, medmindre andet er fastsat i de enkelte bestemmelser.</a:t>
            </a:r>
          </a:p>
        </p:txBody>
      </p:sp>
    </p:spTree>
    <p:custDataLst>
      <p:custData r:id="rId1"/>
      <p:custData r:id="rId2"/>
      <p:tags r:id="rId3"/>
    </p:custDataLst>
    <p:extLst>
      <p:ext uri="{BB962C8B-B14F-4D97-AF65-F5344CB8AC3E}">
        <p14:creationId xmlns:p14="http://schemas.microsoft.com/office/powerpoint/2010/main" val="81049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F16-DF51-5E42-63EC-96796B84D139}"/>
              </a:ext>
            </a:extLst>
          </p:cNvPr>
          <p:cNvSpPr>
            <a:spLocks noGrp="1"/>
          </p:cNvSpPr>
          <p:nvPr>
            <p:ph type="title"/>
          </p:nvPr>
        </p:nvSpPr>
        <p:spPr/>
        <p:txBody>
          <a:bodyPr>
            <a:normAutofit/>
          </a:bodyPr>
          <a:lstStyle/>
          <a:p>
            <a:pPr>
              <a:lnSpc>
                <a:spcPct val="84000"/>
              </a:lnSpc>
            </a:pPr>
            <a:r>
              <a:rPr lang="da-DK" sz="3600" dirty="0">
                <a:solidFill>
                  <a:srgbClr val="003C46"/>
                </a:solidFill>
                <a:latin typeface="Times New Roman" panose="02020603050405020304" pitchFamily="18" charset="0"/>
                <a:cs typeface="Times New Roman" panose="02020603050405020304" pitchFamily="18" charset="0"/>
              </a:rPr>
              <a:t>Specialitetsgrundsætningen i dansk ret</a:t>
            </a:r>
          </a:p>
        </p:txBody>
      </p:sp>
      <p:sp>
        <p:nvSpPr>
          <p:cNvPr id="3" name="Text Placeholder 2">
            <a:extLst>
              <a:ext uri="{FF2B5EF4-FFF2-40B4-BE49-F238E27FC236}">
                <a16:creationId xmlns:a16="http://schemas.microsoft.com/office/drawing/2014/main" id="{C9E7A508-972B-48B2-549F-ACBD262EF2C5}"/>
              </a:ext>
            </a:extLst>
          </p:cNvPr>
          <p:cNvSpPr>
            <a:spLocks noGrp="1"/>
          </p:cNvSpPr>
          <p:nvPr>
            <p:ph type="body" sz="quarter" idx="14"/>
          </p:nvPr>
        </p:nvSpPr>
        <p:spPr/>
        <p:txBody>
          <a:bodyPr>
            <a:normAutofit fontScale="85000" lnSpcReduction="10000"/>
          </a:bodyPr>
          <a:lstStyle/>
          <a:p>
            <a:r>
              <a:rPr lang="da-DK" sz="2100" dirty="0">
                <a:solidFill>
                  <a:srgbClr val="003C46"/>
                </a:solidFill>
                <a:latin typeface="Arial" panose="020B0604020202020204" pitchFamily="34" charset="0"/>
                <a:cs typeface="Arial" panose="020B0604020202020204" pitchFamily="34" charset="0"/>
              </a:rPr>
              <a:t>Betænkning 1990 nr. 1197 om revision af ophavsretslovgivningen:</a:t>
            </a:r>
          </a:p>
          <a:p>
            <a:pPr marL="785813" lvl="2" indent="-512763"/>
            <a:r>
              <a:rPr lang="da-DK" sz="1700" i="1" dirty="0">
                <a:solidFill>
                  <a:srgbClr val="003C46"/>
                </a:solidFill>
                <a:latin typeface="Arial" panose="020B0604020202020204" pitchFamily="34" charset="0"/>
                <a:cs typeface="Arial" panose="020B0604020202020204" pitchFamily="34" charset="0"/>
              </a:rPr>
              <a:t>”Reglen må imidlertid opfattes som en henvisning til et uskrevet </a:t>
            </a:r>
            <a:r>
              <a:rPr lang="da-DK" sz="1700" b="1" i="1" dirty="0">
                <a:solidFill>
                  <a:srgbClr val="003C46"/>
                </a:solidFill>
                <a:latin typeface="Arial" panose="020B0604020202020204" pitchFamily="34" charset="0"/>
                <a:cs typeface="Arial" panose="020B0604020202020204" pitchFamily="34" charset="0"/>
              </a:rPr>
              <a:t>princip</a:t>
            </a:r>
            <a:r>
              <a:rPr lang="da-DK" sz="1700" i="1" dirty="0">
                <a:solidFill>
                  <a:srgbClr val="003C46"/>
                </a:solidFill>
                <a:latin typeface="Arial" panose="020B0604020202020204" pitchFamily="34" charset="0"/>
                <a:cs typeface="Arial" panose="020B0604020202020204" pitchFamily="34" charset="0"/>
              </a:rPr>
              <a:t> om, at stiltiende og uklare aftaler om rettighedsoverdragelser skal </a:t>
            </a:r>
            <a:r>
              <a:rPr lang="da-DK" sz="1700" b="1" i="1" dirty="0">
                <a:solidFill>
                  <a:srgbClr val="003C46"/>
                </a:solidFill>
                <a:latin typeface="Arial" panose="020B0604020202020204" pitchFamily="34" charset="0"/>
                <a:cs typeface="Arial" panose="020B0604020202020204" pitchFamily="34" charset="0"/>
              </a:rPr>
              <a:t>fortolkes restriktivt eller måske indskrænkende</a:t>
            </a:r>
            <a:r>
              <a:rPr lang="da-DK" sz="1700" i="1" dirty="0">
                <a:solidFill>
                  <a:srgbClr val="003C46"/>
                </a:solidFill>
                <a:latin typeface="Arial" panose="020B0604020202020204" pitchFamily="34" charset="0"/>
                <a:cs typeface="Arial" panose="020B0604020202020204" pitchFamily="34" charset="0"/>
              </a:rPr>
              <a:t>.”</a:t>
            </a:r>
          </a:p>
          <a:p>
            <a:pPr marL="785813" lvl="2" indent="-512763"/>
            <a:r>
              <a:rPr lang="da-DK" sz="1700" i="1" dirty="0">
                <a:solidFill>
                  <a:srgbClr val="003C46"/>
                </a:solidFill>
                <a:latin typeface="Arial" panose="020B0604020202020204" pitchFamily="34" charset="0"/>
                <a:cs typeface="Arial" panose="020B0604020202020204" pitchFamily="34" charset="0"/>
              </a:rPr>
              <a:t>”Reglen har endvidere den funktion, at den angiver, at man ved aftalefortolkning </a:t>
            </a:r>
            <a:r>
              <a:rPr lang="da-DK" sz="1700" b="1" i="1" dirty="0">
                <a:solidFill>
                  <a:srgbClr val="003C46"/>
                </a:solidFill>
                <a:latin typeface="Arial" panose="020B0604020202020204" pitchFamily="34" charset="0"/>
                <a:cs typeface="Arial" panose="020B0604020202020204" pitchFamily="34" charset="0"/>
              </a:rPr>
              <a:t>ikke kan fortolke udvidende</a:t>
            </a:r>
            <a:r>
              <a:rPr lang="da-DK" sz="1700" i="1" dirty="0">
                <a:solidFill>
                  <a:srgbClr val="003C46"/>
                </a:solidFill>
                <a:latin typeface="Arial" panose="020B0604020202020204" pitchFamily="34" charset="0"/>
                <a:cs typeface="Arial" panose="020B0604020202020204" pitchFamily="34" charset="0"/>
              </a:rPr>
              <a:t> på samme måde som man oftest har gjort, når man f.eks. har skullet afgrænse lovens beskyttelsesregler i forhold til </a:t>
            </a:r>
            <a:r>
              <a:rPr lang="da-DK" sz="1700" b="1" i="1" dirty="0">
                <a:solidFill>
                  <a:srgbClr val="003C46"/>
                </a:solidFill>
                <a:latin typeface="Arial" panose="020B0604020202020204" pitchFamily="34" charset="0"/>
                <a:cs typeface="Arial" panose="020B0604020202020204" pitchFamily="34" charset="0"/>
              </a:rPr>
              <a:t>nye udnyttelsesmåder</a:t>
            </a:r>
            <a:r>
              <a:rPr lang="da-DK" sz="1700" i="1" dirty="0">
                <a:solidFill>
                  <a:srgbClr val="003C46"/>
                </a:solidFill>
                <a:latin typeface="Arial" panose="020B0604020202020204" pitchFamily="34" charset="0"/>
                <a:cs typeface="Arial" panose="020B0604020202020204" pitchFamily="34" charset="0"/>
              </a:rPr>
              <a:t>.”</a:t>
            </a:r>
          </a:p>
          <a:p>
            <a:pPr marL="785813" lvl="2" indent="-512763"/>
            <a:r>
              <a:rPr lang="da-DK" sz="1700" i="1" dirty="0">
                <a:solidFill>
                  <a:srgbClr val="003C46"/>
                </a:solidFill>
                <a:latin typeface="Arial" panose="020B0604020202020204" pitchFamily="34" charset="0"/>
                <a:cs typeface="Arial" panose="020B0604020202020204" pitchFamily="34" charset="0"/>
              </a:rPr>
              <a:t>”En sådan bestemmelse vil da også afspejle, at det </a:t>
            </a:r>
            <a:r>
              <a:rPr lang="da-DK" sz="1700" b="1" i="1" dirty="0">
                <a:solidFill>
                  <a:srgbClr val="003C46"/>
                </a:solidFill>
                <a:latin typeface="Arial" panose="020B0604020202020204" pitchFamily="34" charset="0"/>
                <a:cs typeface="Arial" panose="020B0604020202020204" pitchFamily="34" charset="0"/>
              </a:rPr>
              <a:t>i alle brancher </a:t>
            </a:r>
            <a:r>
              <a:rPr lang="da-DK" sz="1700" i="1" dirty="0">
                <a:solidFill>
                  <a:srgbClr val="003C46"/>
                </a:solidFill>
                <a:latin typeface="Arial" panose="020B0604020202020204" pitchFamily="34" charset="0"/>
                <a:cs typeface="Arial" panose="020B0604020202020204" pitchFamily="34" charset="0"/>
              </a:rPr>
              <a:t>anses for god skik, at der </a:t>
            </a:r>
            <a:r>
              <a:rPr lang="da-DK" sz="1700" b="1" i="1" dirty="0">
                <a:solidFill>
                  <a:srgbClr val="003C46"/>
                </a:solidFill>
                <a:latin typeface="Arial" panose="020B0604020202020204" pitchFamily="34" charset="0"/>
                <a:cs typeface="Arial" panose="020B0604020202020204" pitchFamily="34" charset="0"/>
              </a:rPr>
              <a:t>alene sker overdragelse af de rettigheder, som er fornødne for den tilsigtede udnyttelse</a:t>
            </a:r>
            <a:r>
              <a:rPr lang="da-DK" sz="1700" i="1" dirty="0">
                <a:solidFill>
                  <a:srgbClr val="003C46"/>
                </a:solidFill>
                <a:latin typeface="Arial" panose="020B0604020202020204" pitchFamily="34" charset="0"/>
                <a:cs typeface="Arial" panose="020B0604020202020204" pitchFamily="34" charset="0"/>
              </a:rPr>
              <a:t>.” </a:t>
            </a:r>
          </a:p>
          <a:p>
            <a:pPr marL="288000" lvl="2" indent="0">
              <a:buNone/>
            </a:pPr>
            <a:endParaRPr lang="da-DK" sz="1700" i="1" dirty="0">
              <a:solidFill>
                <a:srgbClr val="003C46"/>
              </a:solidFill>
            </a:endParaRPr>
          </a:p>
          <a:p>
            <a:r>
              <a:rPr lang="da-DK" sz="2100" dirty="0">
                <a:solidFill>
                  <a:srgbClr val="003C46"/>
                </a:solidFill>
                <a:latin typeface="Arial" panose="020B0604020202020204" pitchFamily="34" charset="0"/>
                <a:cs typeface="Arial" panose="020B0604020202020204" pitchFamily="34" charset="0"/>
              </a:rPr>
              <a:t>1995-loven (Lovforslag nr. L 119):</a:t>
            </a:r>
          </a:p>
          <a:p>
            <a:pPr marL="869950" lvl="2" indent="-596900"/>
            <a:r>
              <a:rPr lang="da-DK" sz="1600" b="1" dirty="0">
                <a:solidFill>
                  <a:srgbClr val="003C46"/>
                </a:solidFill>
                <a:latin typeface="Arial" panose="020B0604020202020204" pitchFamily="34" charset="0"/>
                <a:cs typeface="Arial" panose="020B0604020202020204" pitchFamily="34" charset="0"/>
              </a:rPr>
              <a:t>Afvisning af særlig fortolknings- og bevisbyrderegel </a:t>
            </a:r>
            <a:r>
              <a:rPr lang="da-DK" sz="1600" i="1" dirty="0">
                <a:solidFill>
                  <a:srgbClr val="003C46"/>
                </a:solidFill>
                <a:latin typeface="Arial" panose="020B0604020202020204" pitchFamily="34" charset="0"/>
                <a:cs typeface="Arial" panose="020B0604020202020204" pitchFamily="34" charset="0"/>
              </a:rPr>
              <a:t>(”…såfremt der er tvivl om omfanget af en overdragelse af ophavsret, og den omtvistede udnyttelsesform ikke er udtrykkeligt nævnt i aftalen, anses retten hertil ikke for overdraget, medmindre erhververen godtgør, at overdragelsen var tilsigtet af parterne.”).</a:t>
            </a:r>
          </a:p>
          <a:p>
            <a:pPr marL="869950" lvl="2" indent="-596900">
              <a:buFont typeface="Wingdings" panose="05000000000000000000" pitchFamily="2" charset="2"/>
              <a:buChar char="Ø"/>
            </a:pPr>
            <a:r>
              <a:rPr lang="da-DK" sz="1600" dirty="0">
                <a:solidFill>
                  <a:srgbClr val="003C46"/>
                </a:solidFill>
                <a:latin typeface="Arial" panose="020B0604020202020204" pitchFamily="34" charset="0"/>
                <a:cs typeface="Arial" panose="020B0604020202020204" pitchFamily="34" charset="0"/>
              </a:rPr>
              <a:t>Dansk rets almindelige fortolknings- og bevisbyrderegler.</a:t>
            </a:r>
          </a:p>
          <a:p>
            <a:pPr marL="0" lvl="3" indent="0">
              <a:buNone/>
            </a:pPr>
            <a:endParaRPr lang="da-DK" dirty="0"/>
          </a:p>
          <a:p>
            <a:pPr marL="0" indent="0">
              <a:buNone/>
            </a:pPr>
            <a:endParaRPr lang="da-DK" sz="1600" dirty="0"/>
          </a:p>
        </p:txBody>
      </p:sp>
      <p:pic>
        <p:nvPicPr>
          <p:cNvPr id="14" name="Picture Placeholder 3">
            <a:extLst>
              <a:ext uri="{FF2B5EF4-FFF2-40B4-BE49-F238E27FC236}">
                <a16:creationId xmlns:a16="http://schemas.microsoft.com/office/drawing/2014/main" id="{0E2EDE6A-6D13-2A0D-1ED2-B76A34D94A85}"/>
              </a:ext>
            </a:extLst>
          </p:cNvPr>
          <p:cNvPicPr>
            <a:picLocks noGrp="1" noChangeAspect="1"/>
          </p:cNvPicPr>
          <p:nvPr>
            <p:ph type="pic" sz="quarter" idx="13"/>
            <p:custDataLst>
              <p:tags r:id="rId1"/>
            </p:custDataLst>
          </p:nvPr>
        </p:nvPicPr>
        <p:blipFill rotWithShape="1">
          <a:blip r:embed="rId4">
            <a:extLst>
              <a:ext uri="{28A0092B-C50C-407E-A947-70E740481C1C}">
                <a14:useLocalDpi xmlns:a14="http://schemas.microsoft.com/office/drawing/2010/main" val="0"/>
              </a:ext>
            </a:extLst>
          </a:blip>
          <a:srcRect l="21736" r="21736"/>
          <a:stretch/>
        </p:blipFill>
        <p:spPr>
          <a:xfrm>
            <a:off x="7164136" y="1639910"/>
            <a:ext cx="4558258" cy="4535784"/>
          </a:xfrm>
        </p:spPr>
      </p:pic>
    </p:spTree>
    <p:extLst>
      <p:ext uri="{BB962C8B-B14F-4D97-AF65-F5344CB8AC3E}">
        <p14:creationId xmlns:p14="http://schemas.microsoft.com/office/powerpoint/2010/main" val="2623644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837A1-FA23-F262-F153-D19825B2813F}"/>
              </a:ext>
            </a:extLst>
          </p:cNvPr>
          <p:cNvSpPr>
            <a:spLocks noGrp="1"/>
          </p:cNvSpPr>
          <p:nvPr>
            <p:ph type="title"/>
          </p:nvPr>
        </p:nvSpPr>
        <p:spPr>
          <a:xfrm>
            <a:off x="464444" y="365125"/>
            <a:ext cx="11059511" cy="1325563"/>
          </a:xfrm>
        </p:spPr>
        <p:txBody>
          <a:bodyPr>
            <a:normAutofit/>
          </a:bodyPr>
          <a:lstStyle/>
          <a:p>
            <a:r>
              <a:rPr lang="da-DK" sz="3600" dirty="0">
                <a:solidFill>
                  <a:srgbClr val="003C46"/>
                </a:solidFill>
                <a:latin typeface="Times New Roman" panose="02020603050405020304" pitchFamily="18" charset="0"/>
                <a:cs typeface="Times New Roman" panose="02020603050405020304" pitchFamily="18" charset="0"/>
              </a:rPr>
              <a:t>Principper for fortolkning af rettighedsoverdragelsesaftaler </a:t>
            </a:r>
          </a:p>
        </p:txBody>
      </p:sp>
      <p:sp>
        <p:nvSpPr>
          <p:cNvPr id="3" name="Text Placeholder 2">
            <a:extLst>
              <a:ext uri="{FF2B5EF4-FFF2-40B4-BE49-F238E27FC236}">
                <a16:creationId xmlns:a16="http://schemas.microsoft.com/office/drawing/2014/main" id="{C257F6ED-B10F-44DE-E68C-D6FDDA0561FF}"/>
              </a:ext>
            </a:extLst>
          </p:cNvPr>
          <p:cNvSpPr>
            <a:spLocks noGrp="1"/>
          </p:cNvSpPr>
          <p:nvPr>
            <p:ph type="body" sz="quarter" idx="14"/>
          </p:nvPr>
        </p:nvSpPr>
        <p:spPr>
          <a:xfrm>
            <a:off x="546036" y="1557442"/>
            <a:ext cx="7998744" cy="4501636"/>
          </a:xfrm>
        </p:spPr>
        <p:txBody>
          <a:bodyPr/>
          <a:lstStyle/>
          <a:p>
            <a:pPr marL="0" indent="0">
              <a:buNone/>
            </a:pPr>
            <a:r>
              <a:rPr lang="da-DK" sz="1800" b="1" dirty="0">
                <a:solidFill>
                  <a:srgbClr val="003C46"/>
                </a:solidFill>
                <a:latin typeface="Arial" panose="020B0604020202020204" pitchFamily="34" charset="0"/>
                <a:cs typeface="Arial" panose="020B0604020202020204" pitchFamily="34" charset="0"/>
              </a:rPr>
              <a:t>Almindelige aftaleretlige fortolkningsprincipper </a:t>
            </a:r>
            <a:r>
              <a:rPr lang="da-DK" sz="1800" dirty="0">
                <a:solidFill>
                  <a:srgbClr val="003C46"/>
                </a:solidFill>
                <a:latin typeface="Arial" panose="020B0604020202020204" pitchFamily="34" charset="0"/>
                <a:cs typeface="Arial" panose="020B0604020202020204" pitchFamily="34" charset="0"/>
              </a:rPr>
              <a:t>gælder som udgangspunkt også for rettighedsoverdragelsesaftaler på det ophavsretlige område</a:t>
            </a:r>
          </a:p>
          <a:p>
            <a:pPr marL="714375" lvl="2" indent="-357188"/>
            <a:r>
              <a:rPr lang="da-DK" sz="1800" dirty="0">
                <a:solidFill>
                  <a:srgbClr val="003C46"/>
                </a:solidFill>
                <a:latin typeface="Arial" panose="020B0604020202020204" pitchFamily="34" charset="0"/>
                <a:cs typeface="Arial" panose="020B0604020202020204" pitchFamily="34" charset="0"/>
              </a:rPr>
              <a:t>Aftalens ordlyd</a:t>
            </a:r>
          </a:p>
          <a:p>
            <a:pPr marL="714375" lvl="2" indent="-357188"/>
            <a:r>
              <a:rPr lang="da-DK" sz="1800" dirty="0">
                <a:solidFill>
                  <a:srgbClr val="003C46"/>
                </a:solidFill>
                <a:latin typeface="Arial" panose="020B0604020202020204" pitchFamily="34" charset="0"/>
                <a:cs typeface="Arial" panose="020B0604020202020204" pitchFamily="34" charset="0"/>
              </a:rPr>
              <a:t>Subjektiv fortolkning </a:t>
            </a:r>
          </a:p>
          <a:p>
            <a:pPr marL="714375" lvl="2" indent="-357188"/>
            <a:r>
              <a:rPr lang="da-DK" sz="1800" dirty="0">
                <a:solidFill>
                  <a:srgbClr val="003C46"/>
                </a:solidFill>
                <a:latin typeface="Arial" panose="020B0604020202020204" pitchFamily="34" charset="0"/>
                <a:cs typeface="Arial" panose="020B0604020202020204" pitchFamily="34" charset="0"/>
              </a:rPr>
              <a:t>Koncipistreglen </a:t>
            </a:r>
          </a:p>
          <a:p>
            <a:pPr marL="714375" lvl="2" indent="-357188"/>
            <a:r>
              <a:rPr lang="da-DK" sz="1800" dirty="0">
                <a:solidFill>
                  <a:srgbClr val="003C46"/>
                </a:solidFill>
                <a:latin typeface="Arial" panose="020B0604020202020204" pitchFamily="34" charset="0"/>
                <a:cs typeface="Arial" panose="020B0604020202020204" pitchFamily="34" charset="0"/>
              </a:rPr>
              <a:t>Minimumsreglen</a:t>
            </a:r>
            <a:r>
              <a:rPr lang="da-DK" dirty="0">
                <a:solidFill>
                  <a:srgbClr val="003C46"/>
                </a:solidFill>
              </a:rPr>
              <a:t/>
            </a:r>
            <a:br>
              <a:rPr lang="da-DK" dirty="0">
                <a:solidFill>
                  <a:srgbClr val="003C46"/>
                </a:solidFill>
              </a:rPr>
            </a:br>
            <a:endParaRPr lang="da-DK" dirty="0">
              <a:solidFill>
                <a:srgbClr val="003C46"/>
              </a:solidFill>
            </a:endParaRPr>
          </a:p>
          <a:p>
            <a:pPr marL="0" indent="0">
              <a:buNone/>
            </a:pPr>
            <a:r>
              <a:rPr lang="da-DK" sz="1800" dirty="0">
                <a:solidFill>
                  <a:srgbClr val="003C46"/>
                </a:solidFill>
                <a:latin typeface="Arial" panose="020B0604020202020204" pitchFamily="34" charset="0"/>
                <a:cs typeface="Arial" panose="020B0604020202020204" pitchFamily="34" charset="0"/>
              </a:rPr>
              <a:t>Suppleres af </a:t>
            </a:r>
            <a:r>
              <a:rPr lang="da-DK" sz="1800" b="1" dirty="0">
                <a:solidFill>
                  <a:srgbClr val="003C46"/>
                </a:solidFill>
                <a:latin typeface="Arial" panose="020B0604020202020204" pitchFamily="34" charset="0"/>
                <a:cs typeface="Arial" panose="020B0604020202020204" pitchFamily="34" charset="0"/>
              </a:rPr>
              <a:t>specialitetsgrundsætningen</a:t>
            </a:r>
            <a:r>
              <a:rPr lang="da-DK" sz="1800" dirty="0">
                <a:solidFill>
                  <a:srgbClr val="003C46"/>
                </a:solidFill>
                <a:latin typeface="Arial" panose="020B0604020202020204" pitchFamily="34" charset="0"/>
                <a:cs typeface="Arial" panose="020B0604020202020204" pitchFamily="34" charset="0"/>
              </a:rPr>
              <a:t> i ophavsretslovens § 53, stk. 3</a:t>
            </a:r>
          </a:p>
          <a:p>
            <a:pPr marL="714375" lvl="2" indent="-357188"/>
            <a:r>
              <a:rPr lang="da-DK" sz="1800" dirty="0">
                <a:solidFill>
                  <a:srgbClr val="003C46"/>
                </a:solidFill>
                <a:latin typeface="Arial" panose="020B0604020202020204" pitchFamily="34" charset="0"/>
                <a:cs typeface="Arial" panose="020B0604020202020204" pitchFamily="34" charset="0"/>
              </a:rPr>
              <a:t>Har den nogen selvstændig betydning?</a:t>
            </a:r>
          </a:p>
        </p:txBody>
      </p:sp>
      <p:pic>
        <p:nvPicPr>
          <p:cNvPr id="5" name="Picture 4">
            <a:extLst>
              <a:ext uri="{FF2B5EF4-FFF2-40B4-BE49-F238E27FC236}">
                <a16:creationId xmlns:a16="http://schemas.microsoft.com/office/drawing/2014/main" id="{51BBAC35-378D-E1EC-02CD-0697521FD69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l="21877" r="21877"/>
          <a:stretch>
            <a:fillRect/>
          </a:stretch>
        </p:blipFill>
        <p:spPr>
          <a:xfrm>
            <a:off x="8626026" y="2387361"/>
            <a:ext cx="3096369" cy="3096731"/>
          </a:xfrm>
          <a:prstGeom prst="ellipse">
            <a:avLst/>
          </a:prstGeom>
          <a:ln/>
        </p:spPr>
      </p:pic>
      <p:sp>
        <p:nvSpPr>
          <p:cNvPr id="6" name="Oval 5">
            <a:extLst>
              <a:ext uri="{FF2B5EF4-FFF2-40B4-BE49-F238E27FC236}">
                <a16:creationId xmlns:a16="http://schemas.microsoft.com/office/drawing/2014/main" id="{C597D2D8-C56A-8EF8-F7B1-F3290E14B5DD}"/>
              </a:ext>
            </a:extLst>
          </p:cNvPr>
          <p:cNvSpPr/>
          <p:nvPr/>
        </p:nvSpPr>
        <p:spPr>
          <a:xfrm>
            <a:off x="8544780" y="4658217"/>
            <a:ext cx="1651748" cy="1651748"/>
          </a:xfrm>
          <a:prstGeom prst="ellipse">
            <a:avLst/>
          </a:prstGeom>
          <a:solidFill>
            <a:srgbClr val="91A391">
              <a:alpha val="8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GB" err="1"/>
          </a:p>
        </p:txBody>
      </p:sp>
      <p:pic>
        <p:nvPicPr>
          <p:cNvPr id="7" name="Picture 6">
            <a:extLst>
              <a:ext uri="{FF2B5EF4-FFF2-40B4-BE49-F238E27FC236}">
                <a16:creationId xmlns:a16="http://schemas.microsoft.com/office/drawing/2014/main" id="{3022A831-1ACF-0ED3-6306-E44FC04F1AB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l="21877" r="21877"/>
          <a:stretch>
            <a:fillRect/>
          </a:stretch>
        </p:blipFill>
        <p:spPr>
          <a:xfrm>
            <a:off x="9809883" y="4074014"/>
            <a:ext cx="2273547" cy="2273813"/>
          </a:xfrm>
          <a:prstGeom prst="ellipse">
            <a:avLst/>
          </a:prstGeom>
          <a:ln/>
        </p:spPr>
      </p:pic>
    </p:spTree>
    <p:extLst>
      <p:ext uri="{BB962C8B-B14F-4D97-AF65-F5344CB8AC3E}">
        <p14:creationId xmlns:p14="http://schemas.microsoft.com/office/powerpoint/2010/main" val="3435799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592D7-A7F7-8B5C-3D94-DFF806A3A03B}"/>
              </a:ext>
            </a:extLst>
          </p:cNvPr>
          <p:cNvSpPr>
            <a:spLocks noGrp="1"/>
          </p:cNvSpPr>
          <p:nvPr>
            <p:ph type="title"/>
          </p:nvPr>
        </p:nvSpPr>
        <p:spPr/>
        <p:txBody>
          <a:bodyPr>
            <a:normAutofit/>
          </a:bodyPr>
          <a:lstStyle/>
          <a:p>
            <a:r>
              <a:rPr lang="da-DK" sz="3600" dirty="0">
                <a:solidFill>
                  <a:srgbClr val="003C46"/>
                </a:solidFill>
                <a:latin typeface="Times New Roman" panose="02020603050405020304" pitchFamily="18" charset="0"/>
                <a:cs typeface="Times New Roman" panose="02020603050405020304" pitchFamily="18" charset="0"/>
              </a:rPr>
              <a:t>Tidligere dansk retspraksis</a:t>
            </a:r>
          </a:p>
        </p:txBody>
      </p:sp>
      <p:graphicFrame>
        <p:nvGraphicFramePr>
          <p:cNvPr id="6" name="Diagram 5">
            <a:extLst>
              <a:ext uri="{FF2B5EF4-FFF2-40B4-BE49-F238E27FC236}">
                <a16:creationId xmlns:a16="http://schemas.microsoft.com/office/drawing/2014/main" id="{0D016721-A8C3-295E-D8D1-4F2FD5D34EEF}"/>
              </a:ext>
            </a:extLst>
          </p:cNvPr>
          <p:cNvGraphicFramePr/>
          <p:nvPr>
            <p:extLst>
              <p:ext uri="{D42A27DB-BD31-4B8C-83A1-F6EECF244321}">
                <p14:modId xmlns:p14="http://schemas.microsoft.com/office/powerpoint/2010/main" val="2342245253"/>
              </p:ext>
            </p:extLst>
          </p:nvPr>
        </p:nvGraphicFramePr>
        <p:xfrm>
          <a:off x="-96688" y="1554799"/>
          <a:ext cx="4896543" cy="4227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1983C2FD-BFD1-8F36-5E2E-EC9F1A2CC620}"/>
              </a:ext>
            </a:extLst>
          </p:cNvPr>
          <p:cNvGraphicFramePr/>
          <p:nvPr>
            <p:extLst>
              <p:ext uri="{D42A27DB-BD31-4B8C-83A1-F6EECF244321}">
                <p14:modId xmlns:p14="http://schemas.microsoft.com/office/powerpoint/2010/main" val="457879321"/>
              </p:ext>
            </p:extLst>
          </p:nvPr>
        </p:nvGraphicFramePr>
        <p:xfrm>
          <a:off x="4511824" y="1525870"/>
          <a:ext cx="4226400" cy="422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a:extLst>
              <a:ext uri="{FF2B5EF4-FFF2-40B4-BE49-F238E27FC236}">
                <a16:creationId xmlns:a16="http://schemas.microsoft.com/office/drawing/2014/main" id="{357BABC5-B1E4-64CB-B6CC-3F14544DA7A4}"/>
              </a:ext>
            </a:extLst>
          </p:cNvPr>
          <p:cNvGraphicFramePr/>
          <p:nvPr>
            <p:extLst>
              <p:ext uri="{D42A27DB-BD31-4B8C-83A1-F6EECF244321}">
                <p14:modId xmlns:p14="http://schemas.microsoft.com/office/powerpoint/2010/main" val="2494040105"/>
              </p:ext>
            </p:extLst>
          </p:nvPr>
        </p:nvGraphicFramePr>
        <p:xfrm>
          <a:off x="7536160" y="1700808"/>
          <a:ext cx="5472608" cy="293112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9474530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7933143042452146"/>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ktse\AppData\Local\Templafy\AddIns\PowerPointVsto\Bøger - Law - bogreol - jura (2).jp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ktse\AppData\Local\Temp\Templafy\PowerPointVsto\Assets\37e35b5f-da37-409c-81ea-7551415c7871.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ktse\AppData\Local\Temp\Templafy\PowerPointVsto\Assets\Paragraffer - artikler - closeup.jpg"/>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F609489C20CB045A94A5239A2CD2653" ma:contentTypeVersion="12" ma:contentTypeDescription="Opret et nyt dokument." ma:contentTypeScope="" ma:versionID="2f158d844715ec8aa47ae8fad303eef3">
  <xsd:schema xmlns:xsd="http://www.w3.org/2001/XMLSchema" xmlns:xs="http://www.w3.org/2001/XMLSchema" xmlns:p="http://schemas.microsoft.com/office/2006/metadata/properties" xmlns:ns2="8be06759-4ab2-4a1a-a02b-b3208625c0be" xmlns:ns3="36b74c0e-d713-4aba-9135-2e448a0150b5" targetNamespace="http://schemas.microsoft.com/office/2006/metadata/properties" ma:root="true" ma:fieldsID="125c68608bb64616623b9c6778455fd4" ns2:_="" ns3:_="">
    <xsd:import namespace="8be06759-4ab2-4a1a-a02b-b3208625c0be"/>
    <xsd:import namespace="36b74c0e-d713-4aba-9135-2e448a0150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e06759-4ab2-4a1a-a02b-b3208625c0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b74c0e-d713-4aba-9135-2e448a0150b5"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940027594883423","enableDocumentContentUpdater":false,"version":"2.0"}]]></TemplafySlideTemplateConfiguration>
</file>

<file path=customXml/itemProps1.xml><?xml version="1.0" encoding="utf-8"?>
<ds:datastoreItem xmlns:ds="http://schemas.openxmlformats.org/officeDocument/2006/customXml" ds:itemID="{3721EE06-76C7-4210-9637-25FC2279FF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e06759-4ab2-4a1a-a02b-b3208625c0be"/>
    <ds:schemaRef ds:uri="36b74c0e-d713-4aba-9135-2e448a015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B92E17-5CEA-4641-AA11-55BF193B06B8}">
  <ds:schemaRefs>
    <ds:schemaRef ds:uri="http://schemas.microsoft.com/sharepoint/v3/contenttype/forms"/>
  </ds:schemaRefs>
</ds:datastoreItem>
</file>

<file path=customXml/itemProps3.xml><?xml version="1.0" encoding="utf-8"?>
<ds:datastoreItem xmlns:ds="http://schemas.openxmlformats.org/officeDocument/2006/customXml" ds:itemID="{28D63214-3A83-4D38-A3A2-0DDC2AB89119}">
  <ds:schemaRefs>
    <ds:schemaRef ds:uri="http://schemas.openxmlformats.org/package/2006/metadata/core-properties"/>
    <ds:schemaRef ds:uri="http://schemas.microsoft.com/office/2006/documentManagement/types"/>
    <ds:schemaRef ds:uri="8be06759-4ab2-4a1a-a02b-b3208625c0be"/>
    <ds:schemaRef ds:uri="http://schemas.microsoft.com/office/infopath/2007/PartnerControls"/>
    <ds:schemaRef ds:uri="http://purl.org/dc/elements/1.1/"/>
    <ds:schemaRef ds:uri="http://schemas.microsoft.com/office/2006/metadata/properties"/>
    <ds:schemaRef ds:uri="http://purl.org/dc/terms/"/>
    <ds:schemaRef ds:uri="36b74c0e-d713-4aba-9135-2e448a0150b5"/>
    <ds:schemaRef ds:uri="http://www.w3.org/XML/1998/namespace"/>
    <ds:schemaRef ds:uri="http://purl.org/dc/dcmitype/"/>
  </ds:schemaRefs>
</ds:datastoreItem>
</file>

<file path=customXml/itemProps4.xml><?xml version="1.0" encoding="utf-8"?>
<ds:datastoreItem xmlns:ds="http://schemas.openxmlformats.org/officeDocument/2006/customXml" ds:itemID="{B5B751EF-5E94-4408-A06F-81100D01D82F}">
  <ds:schemaRefs/>
</ds:datastoreItem>
</file>

<file path=customXml/itemProps5.xml><?xml version="1.0" encoding="utf-8"?>
<ds:datastoreItem xmlns:ds="http://schemas.openxmlformats.org/officeDocument/2006/customXml" ds:itemID="{59258A57-2495-4AA4-8D9D-5BECC0FF5293}">
  <ds:schemaRefs/>
</ds:datastoreItem>
</file>

<file path=docProps/app.xml><?xml version="1.0" encoding="utf-8"?>
<Properties xmlns="http://schemas.openxmlformats.org/officeDocument/2006/extended-properties" xmlns:vt="http://schemas.openxmlformats.org/officeDocument/2006/docPropsVTypes">
  <TotalTime>9042</TotalTime>
  <Words>1628</Words>
  <Application>Microsoft Office PowerPoint</Application>
  <PresentationFormat>Widescreen</PresentationFormat>
  <Paragraphs>208</Paragraphs>
  <Slides>19</Slides>
  <Notes>19</Notes>
  <HiddenSlides>0</HiddenSlides>
  <MMClips>0</MMClips>
  <ScaleCrop>false</ScaleCrop>
  <HeadingPairs>
    <vt:vector size="6" baseType="variant">
      <vt:variant>
        <vt:lpstr>Benyttede skrifttyper</vt:lpstr>
      </vt:variant>
      <vt:variant>
        <vt:i4>16</vt:i4>
      </vt:variant>
      <vt:variant>
        <vt:lpstr>Tema</vt:lpstr>
      </vt:variant>
      <vt:variant>
        <vt:i4>1</vt:i4>
      </vt:variant>
      <vt:variant>
        <vt:lpstr>Slidetitler</vt:lpstr>
      </vt:variant>
      <vt:variant>
        <vt:i4>19</vt:i4>
      </vt:variant>
    </vt:vector>
  </HeadingPairs>
  <TitlesOfParts>
    <vt:vector size="36" baseType="lpstr">
      <vt:lpstr>ＭＳ Ｐゴシック</vt:lpstr>
      <vt:lpstr>Arial</vt:lpstr>
      <vt:lpstr>Calibri</vt:lpstr>
      <vt:lpstr>Calibri (Tekst)</vt:lpstr>
      <vt:lpstr>Calibri Light</vt:lpstr>
      <vt:lpstr>Cochocib Script Latin Pro</vt:lpstr>
      <vt:lpstr>Ebrima</vt:lpstr>
      <vt:lpstr>Helvetica Light</vt:lpstr>
      <vt:lpstr>Leelawadee</vt:lpstr>
      <vt:lpstr>Leelawadee UI Semilight</vt:lpstr>
      <vt:lpstr>Microsoft New Tai Lue (Overskrifter)</vt:lpstr>
      <vt:lpstr>Microsoft Sans Serif</vt:lpstr>
      <vt:lpstr>Neuzeit Office SR Pro</vt:lpstr>
      <vt:lpstr>Roboto</vt:lpstr>
      <vt:lpstr>Times New Roman</vt:lpstr>
      <vt:lpstr>Wingdings</vt:lpstr>
      <vt:lpstr>1_Office-tema</vt:lpstr>
      <vt:lpstr>PowerPoint-præsentation</vt:lpstr>
      <vt:lpstr>PowerPoint-præsentation</vt:lpstr>
      <vt:lpstr>PowerPoint-præsentation</vt:lpstr>
      <vt:lpstr>PowerPoint-præsentation</vt:lpstr>
      <vt:lpstr>Specialitetsgrundsætningen og MLTR-dommen</vt:lpstr>
      <vt:lpstr>PowerPoint-præsentation</vt:lpstr>
      <vt:lpstr>Specialitetsgrundsætningen i dansk ret</vt:lpstr>
      <vt:lpstr>Principper for fortolkning af rettighedsoverdragelsesaftaler </vt:lpstr>
      <vt:lpstr>Tidligere dansk retspraksis</vt:lpstr>
      <vt:lpstr>Michael Learns to Rock-dommen </vt:lpstr>
      <vt:lpstr>Sagens hovedspørgsmål:   Omfattede forlagsaftalerne en overdragelse af rettighederne til dramatiske opførelser af musikværkerne, dvs. de såkaldte “store rettigheder”? </vt:lpstr>
      <vt:lpstr>De forskellige rettighedstyper</vt:lpstr>
      <vt:lpstr>MLTRs hovedargumenter</vt:lpstr>
      <vt:lpstr>EMIs hovedargumenter</vt:lpstr>
      <vt:lpstr>Hvad kom Højesteret frem til?</vt:lpstr>
      <vt:lpstr>Specialitetsgrundsætningen – hvor står vi nu? </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Pernille Møller Poulsen</dc:creator>
  <cp:lastModifiedBy>Ida Martensen IDM</cp:lastModifiedBy>
  <cp:revision>279</cp:revision>
  <cp:lastPrinted>2020-12-01T16:23:00Z</cp:lastPrinted>
  <dcterms:created xsi:type="dcterms:W3CDTF">2019-08-14T09:40:46Z</dcterms:created>
  <dcterms:modified xsi:type="dcterms:W3CDTF">2022-09-06T06:32:22Z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0x0101004F609489C20CB045A94A5239A2CD2653</vt:lpwstr>
  </property>
</Properties>
</file>